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326" r:id="rId4"/>
    <p:sldId id="281" r:id="rId5"/>
    <p:sldId id="332" r:id="rId6"/>
    <p:sldId id="313" r:id="rId7"/>
    <p:sldId id="333" r:id="rId8"/>
    <p:sldId id="334" r:id="rId9"/>
    <p:sldId id="322" r:id="rId10"/>
    <p:sldId id="324" r:id="rId11"/>
    <p:sldId id="323" r:id="rId12"/>
    <p:sldId id="335" r:id="rId13"/>
    <p:sldId id="329" r:id="rId14"/>
    <p:sldId id="325" r:id="rId15"/>
    <p:sldId id="330" r:id="rId16"/>
    <p:sldId id="331" r:id="rId17"/>
    <p:sldId id="328" r:id="rId18"/>
    <p:sldId id="31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8F"/>
    <a:srgbClr val="EAB200"/>
    <a:srgbClr val="69C58C"/>
    <a:srgbClr val="B0D8B5"/>
    <a:srgbClr val="625B38"/>
    <a:srgbClr val="736B41"/>
    <a:srgbClr val="C9C39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860" y="-396"/>
      </p:cViewPr>
      <p:guideLst>
        <p:guide orient="horz" pos="2160"/>
        <p:guide pos="2880"/>
      </p:guideLst>
    </p:cSldViewPr>
  </p:slideViewPr>
  <p:notesTextViewPr>
    <p:cViewPr>
      <p:scale>
        <a:sx n="1" d="1"/>
        <a:sy n="1" d="1"/>
      </p:scale>
      <p:origin x="0" y="0"/>
    </p:cViewPr>
  </p:notesTextViewPr>
  <p:sorterViewPr>
    <p:cViewPr>
      <p:scale>
        <a:sx n="98" d="100"/>
        <a:sy n="98"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26"/>
  <c:chart>
    <c:title>
      <c:tx>
        <c:rich>
          <a:bodyPr/>
          <a:lstStyle/>
          <a:p>
            <a:pPr>
              <a:defRPr/>
            </a:pPr>
            <a:endParaRPr lang="en-US" dirty="0"/>
          </a:p>
        </c:rich>
      </c:tx>
      <c:layout>
        <c:manualLayout>
          <c:xMode val="edge"/>
          <c:yMode val="edge"/>
          <c:x val="0.34988533464566945"/>
          <c:y val="1.8750000000000003E-2"/>
        </c:manualLayout>
      </c:layout>
    </c:title>
    <c:plotArea>
      <c:layout/>
      <c:pieChart>
        <c:varyColors val="1"/>
        <c:ser>
          <c:idx val="0"/>
          <c:order val="0"/>
          <c:tx>
            <c:strRef>
              <c:f>Sheet1!$B$1</c:f>
              <c:strCache>
                <c:ptCount val="1"/>
                <c:pt idx="0">
                  <c:v>Sales</c:v>
                </c:pt>
              </c:strCache>
            </c:strRef>
          </c:tx>
          <c:dPt>
            <c:idx val="1"/>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Sheet1!$A$2:$A$4</c:f>
              <c:strCache>
                <c:ptCount val="3"/>
                <c:pt idx="0">
                  <c:v>Deciders</c:v>
                </c:pt>
                <c:pt idx="1">
                  <c:v>Adopters / End Users</c:v>
                </c:pt>
                <c:pt idx="2">
                  <c:v>Key Stakeholders</c:v>
                </c:pt>
              </c:strCache>
            </c:strRef>
          </c:cat>
          <c:val>
            <c:numRef>
              <c:f>Sheet1!$B$2:$B$4</c:f>
              <c:numCache>
                <c:formatCode>General</c:formatCode>
                <c:ptCount val="3"/>
                <c:pt idx="0">
                  <c:v>33.300000000000011</c:v>
                </c:pt>
                <c:pt idx="1">
                  <c:v>33.300000000000011</c:v>
                </c:pt>
                <c:pt idx="2">
                  <c:v>33.300000000000011</c:v>
                </c:pt>
              </c:numCache>
            </c:numRef>
          </c:val>
        </c:ser>
        <c:dLbls/>
        <c:firstSliceAng val="0"/>
      </c:pieChart>
    </c:plotArea>
    <c:plotVisOnly val="1"/>
    <c:dispBlanksAs val="zero"/>
  </c:chart>
  <c:txPr>
    <a:bodyPr/>
    <a:lstStyle/>
    <a:p>
      <a:pPr>
        <a:defRPr sz="1800">
          <a:solidFill>
            <a:schemeClr val="bg1"/>
          </a:solidFill>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A1CE50-0701-4749-8EC8-B736F67F0193}" type="datetimeFigureOut">
              <a:rPr lang="en-ZA" smtClean="0"/>
              <a:pPr/>
              <a:t>2015/06/01</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59BEB4-0270-4D63-AA76-D9F543304032}" type="slidenum">
              <a:rPr lang="en-ZA" smtClean="0"/>
              <a:pPr/>
              <a:t>‹#›</a:t>
            </a:fld>
            <a:endParaRPr lang="en-ZA"/>
          </a:p>
        </p:txBody>
      </p:sp>
    </p:spTree>
    <p:extLst>
      <p:ext uri="{BB962C8B-B14F-4D97-AF65-F5344CB8AC3E}">
        <p14:creationId xmlns:p14="http://schemas.microsoft.com/office/powerpoint/2010/main" xmlns="" val="959257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859BEB4-0270-4D63-AA76-D9F543304032}" type="slidenum">
              <a:rPr lang="en-ZA" smtClean="0"/>
              <a:pPr/>
              <a:t>6</a:t>
            </a:fld>
            <a:endParaRPr lang="en-ZA"/>
          </a:p>
        </p:txBody>
      </p:sp>
    </p:spTree>
    <p:extLst>
      <p:ext uri="{BB962C8B-B14F-4D97-AF65-F5344CB8AC3E}">
        <p14:creationId xmlns:p14="http://schemas.microsoft.com/office/powerpoint/2010/main" xmlns="" val="325765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9AECFD89-5A25-4EB5-A758-4046ED2C35AA}" type="slidenum">
              <a:rPr lang="en-ZA" smtClean="0"/>
              <a:pPr/>
              <a:t>12</a:t>
            </a:fld>
            <a:endParaRPr lang="en-ZA" dirty="0"/>
          </a:p>
        </p:txBody>
      </p:sp>
    </p:spTree>
    <p:extLst>
      <p:ext uri="{BB962C8B-B14F-4D97-AF65-F5344CB8AC3E}">
        <p14:creationId xmlns:p14="http://schemas.microsoft.com/office/powerpoint/2010/main" xmlns="" val="130617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449EC568-97ED-4467-B612-E3902E9F1B95}" type="datetimeFigureOut">
              <a:rPr lang="en-ZA" smtClean="0"/>
              <a:pPr/>
              <a:t>2015/06/01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D846C7F-FE02-4D8C-B1C9-2632E587F95D}" type="slidenum">
              <a:rPr lang="en-ZA" smtClean="0"/>
              <a:pPr/>
              <a:t>‹#›</a:t>
            </a:fld>
            <a:endParaRPr lang="en-ZA"/>
          </a:p>
        </p:txBody>
      </p:sp>
    </p:spTree>
    <p:extLst>
      <p:ext uri="{BB962C8B-B14F-4D97-AF65-F5344CB8AC3E}">
        <p14:creationId xmlns:p14="http://schemas.microsoft.com/office/powerpoint/2010/main" xmlns="" val="2314846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49EC568-97ED-4467-B612-E3902E9F1B95}" type="datetimeFigureOut">
              <a:rPr lang="en-ZA" smtClean="0"/>
              <a:pPr/>
              <a:t>2015/06/01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D846C7F-FE02-4D8C-B1C9-2632E587F95D}" type="slidenum">
              <a:rPr lang="en-ZA" smtClean="0"/>
              <a:pPr/>
              <a:t>‹#›</a:t>
            </a:fld>
            <a:endParaRPr lang="en-ZA"/>
          </a:p>
        </p:txBody>
      </p:sp>
    </p:spTree>
    <p:extLst>
      <p:ext uri="{BB962C8B-B14F-4D97-AF65-F5344CB8AC3E}">
        <p14:creationId xmlns:p14="http://schemas.microsoft.com/office/powerpoint/2010/main" xmlns="" val="340888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49EC568-97ED-4467-B612-E3902E9F1B95}" type="datetimeFigureOut">
              <a:rPr lang="en-ZA" smtClean="0"/>
              <a:pPr/>
              <a:t>2015/06/01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D846C7F-FE02-4D8C-B1C9-2632E587F95D}" type="slidenum">
              <a:rPr lang="en-ZA" smtClean="0"/>
              <a:pPr/>
              <a:t>‹#›</a:t>
            </a:fld>
            <a:endParaRPr lang="en-ZA"/>
          </a:p>
        </p:txBody>
      </p:sp>
    </p:spTree>
    <p:extLst>
      <p:ext uri="{BB962C8B-B14F-4D97-AF65-F5344CB8AC3E}">
        <p14:creationId xmlns:p14="http://schemas.microsoft.com/office/powerpoint/2010/main" xmlns="" val="668520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49EC568-97ED-4467-B612-E3902E9F1B95}" type="datetimeFigureOut">
              <a:rPr lang="en-ZA" smtClean="0"/>
              <a:pPr/>
              <a:t>2015/06/01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D846C7F-FE02-4D8C-B1C9-2632E587F95D}" type="slidenum">
              <a:rPr lang="en-ZA" smtClean="0"/>
              <a:pPr/>
              <a:t>‹#›</a:t>
            </a:fld>
            <a:endParaRPr lang="en-ZA"/>
          </a:p>
        </p:txBody>
      </p:sp>
    </p:spTree>
    <p:extLst>
      <p:ext uri="{BB962C8B-B14F-4D97-AF65-F5344CB8AC3E}">
        <p14:creationId xmlns:p14="http://schemas.microsoft.com/office/powerpoint/2010/main" xmlns="" val="356228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9EC568-97ED-4467-B612-E3902E9F1B95}" type="datetimeFigureOut">
              <a:rPr lang="en-ZA" smtClean="0"/>
              <a:pPr/>
              <a:t>2015/06/01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D846C7F-FE02-4D8C-B1C9-2632E587F95D}" type="slidenum">
              <a:rPr lang="en-ZA" smtClean="0"/>
              <a:pPr/>
              <a:t>‹#›</a:t>
            </a:fld>
            <a:endParaRPr lang="en-ZA"/>
          </a:p>
        </p:txBody>
      </p:sp>
    </p:spTree>
    <p:extLst>
      <p:ext uri="{BB962C8B-B14F-4D97-AF65-F5344CB8AC3E}">
        <p14:creationId xmlns:p14="http://schemas.microsoft.com/office/powerpoint/2010/main" xmlns="" val="176433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449EC568-97ED-4467-B612-E3902E9F1B95}" type="datetimeFigureOut">
              <a:rPr lang="en-ZA" smtClean="0"/>
              <a:pPr/>
              <a:t>2015/06/01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D846C7F-FE02-4D8C-B1C9-2632E587F95D}" type="slidenum">
              <a:rPr lang="en-ZA" smtClean="0"/>
              <a:pPr/>
              <a:t>‹#›</a:t>
            </a:fld>
            <a:endParaRPr lang="en-ZA"/>
          </a:p>
        </p:txBody>
      </p:sp>
    </p:spTree>
    <p:extLst>
      <p:ext uri="{BB962C8B-B14F-4D97-AF65-F5344CB8AC3E}">
        <p14:creationId xmlns:p14="http://schemas.microsoft.com/office/powerpoint/2010/main" xmlns="" val="143434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449EC568-97ED-4467-B612-E3902E9F1B95}" type="datetimeFigureOut">
              <a:rPr lang="en-ZA" smtClean="0"/>
              <a:pPr/>
              <a:t>2015/06/01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D846C7F-FE02-4D8C-B1C9-2632E587F95D}" type="slidenum">
              <a:rPr lang="en-ZA" smtClean="0"/>
              <a:pPr/>
              <a:t>‹#›</a:t>
            </a:fld>
            <a:endParaRPr lang="en-ZA"/>
          </a:p>
        </p:txBody>
      </p:sp>
    </p:spTree>
    <p:extLst>
      <p:ext uri="{BB962C8B-B14F-4D97-AF65-F5344CB8AC3E}">
        <p14:creationId xmlns:p14="http://schemas.microsoft.com/office/powerpoint/2010/main" xmlns="" val="29492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449EC568-97ED-4467-B612-E3902E9F1B95}" type="datetimeFigureOut">
              <a:rPr lang="en-ZA" smtClean="0"/>
              <a:pPr/>
              <a:t>2015/06/01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D846C7F-FE02-4D8C-B1C9-2632E587F95D}" type="slidenum">
              <a:rPr lang="en-ZA" smtClean="0"/>
              <a:pPr/>
              <a:t>‹#›</a:t>
            </a:fld>
            <a:endParaRPr lang="en-ZA"/>
          </a:p>
        </p:txBody>
      </p:sp>
    </p:spTree>
    <p:extLst>
      <p:ext uri="{BB962C8B-B14F-4D97-AF65-F5344CB8AC3E}">
        <p14:creationId xmlns:p14="http://schemas.microsoft.com/office/powerpoint/2010/main" xmlns="" val="46062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EC568-97ED-4467-B612-E3902E9F1B95}" type="datetimeFigureOut">
              <a:rPr lang="en-ZA" smtClean="0"/>
              <a:pPr/>
              <a:t>2015/06/01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D846C7F-FE02-4D8C-B1C9-2632E587F95D}" type="slidenum">
              <a:rPr lang="en-ZA" smtClean="0"/>
              <a:pPr/>
              <a:t>‹#›</a:t>
            </a:fld>
            <a:endParaRPr lang="en-ZA"/>
          </a:p>
        </p:txBody>
      </p:sp>
    </p:spTree>
    <p:extLst>
      <p:ext uri="{BB962C8B-B14F-4D97-AF65-F5344CB8AC3E}">
        <p14:creationId xmlns:p14="http://schemas.microsoft.com/office/powerpoint/2010/main" xmlns="" val="1323134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9EC568-97ED-4467-B612-E3902E9F1B95}" type="datetimeFigureOut">
              <a:rPr lang="en-ZA" smtClean="0"/>
              <a:pPr/>
              <a:t>2015/06/01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D846C7F-FE02-4D8C-B1C9-2632E587F95D}" type="slidenum">
              <a:rPr lang="en-ZA" smtClean="0"/>
              <a:pPr/>
              <a:t>‹#›</a:t>
            </a:fld>
            <a:endParaRPr lang="en-ZA"/>
          </a:p>
        </p:txBody>
      </p:sp>
    </p:spTree>
    <p:extLst>
      <p:ext uri="{BB962C8B-B14F-4D97-AF65-F5344CB8AC3E}">
        <p14:creationId xmlns:p14="http://schemas.microsoft.com/office/powerpoint/2010/main" xmlns="" val="1043166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9EC568-97ED-4467-B612-E3902E9F1B95}" type="datetimeFigureOut">
              <a:rPr lang="en-ZA" smtClean="0"/>
              <a:pPr/>
              <a:t>2015/06/01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D846C7F-FE02-4D8C-B1C9-2632E587F95D}" type="slidenum">
              <a:rPr lang="en-ZA" smtClean="0"/>
              <a:pPr/>
              <a:t>‹#›</a:t>
            </a:fld>
            <a:endParaRPr lang="en-ZA"/>
          </a:p>
        </p:txBody>
      </p:sp>
    </p:spTree>
    <p:extLst>
      <p:ext uri="{BB962C8B-B14F-4D97-AF65-F5344CB8AC3E}">
        <p14:creationId xmlns:p14="http://schemas.microsoft.com/office/powerpoint/2010/main" xmlns="" val="1495022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EC568-97ED-4467-B612-E3902E9F1B95}" type="datetimeFigureOut">
              <a:rPr lang="en-ZA" smtClean="0"/>
              <a:pPr/>
              <a:t>2015/06/01</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46C7F-FE02-4D8C-B1C9-2632E587F95D}" type="slidenum">
              <a:rPr lang="en-ZA" smtClean="0"/>
              <a:pPr/>
              <a:t>‹#›</a:t>
            </a:fld>
            <a:endParaRPr lang="en-ZA"/>
          </a:p>
        </p:txBody>
      </p:sp>
    </p:spTree>
    <p:extLst>
      <p:ext uri="{BB962C8B-B14F-4D97-AF65-F5344CB8AC3E}">
        <p14:creationId xmlns:p14="http://schemas.microsoft.com/office/powerpoint/2010/main" xmlns="" val="3755223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johan.c.vanrensburg@angloamerican.com" TargetMode="External"/><Relationship Id="rId7" Type="http://schemas.openxmlformats.org/officeDocument/2006/relationships/image" Target="../media/image3.png"/><Relationship Id="rId2" Type="http://schemas.openxmlformats.org/officeDocument/2006/relationships/hyperlink" Target="mailto:SMalatji@chamberofmines.org.za" TargetMode="External"/><Relationship Id="rId1" Type="http://schemas.openxmlformats.org/officeDocument/2006/relationships/slideLayout" Target="../slideLayouts/slideLayout7.xml"/><Relationship Id="rId6" Type="http://schemas.openxmlformats.org/officeDocument/2006/relationships/hyperlink" Target="http://www.mosh.co.za/" TargetMode="External"/><Relationship Id="rId5" Type="http://schemas.openxmlformats.org/officeDocument/2006/relationships/hyperlink" Target="mailto:ABanyini@chamberofmines.org.za" TargetMode="External"/><Relationship Id="rId4" Type="http://schemas.openxmlformats.org/officeDocument/2006/relationships/hyperlink" Target="mailto:gerriepienaar69@gmail.com" TargetMode="External"/><Relationship Id="rId9" Type="http://schemas.openxmlformats.org/officeDocument/2006/relationships/hyperlink" Target="file:///C:\Users\Gerrie\Documents\Work%20Files\MOSH\QAFS\LP%20Launch\Video\MOSH%20Leading%20practice%20adoption%20voice%20over.mp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file:///C:\Users\Gerrie\Documents\Work%20Files\MOSH\QAFS\LP%20Launch\Presentations\Gerrie.pptx%23-1,1,PowerPoint%20Presentation" TargetMode="External"/><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file:///C:\Users\Gerrie\Documents\Work%20Files\MOSH\QAFS\COPA\Appointment%20of%20Mine%20Adoption%20Team.docx"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file:///C:\Users\Gerrie\Documents\Work%20Files\MOSH\QAFS\COPA\Appointment%20of%20Mine%20Adoption%20Champion.docx" TargetMode="External"/><Relationship Id="rId5" Type="http://schemas.openxmlformats.org/officeDocument/2006/relationships/hyperlink" Target="file:///C:\Users\Gerrie\Documents\Work%20Files\MOSH\QAFS\COPA\Widespread%20support%20of%20adoption.docx" TargetMode="External"/><Relationship Id="rId4" Type="http://schemas.openxmlformats.org/officeDocument/2006/relationships/hyperlink" Target="file:///C:\Users\Gerrie\Documents\Work%20Files\MOSH\QAFS\COPA\Risk%20review%20and%20adoption%20decision.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070572"/>
            <a:ext cx="9144000" cy="824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02316" y="6108068"/>
            <a:ext cx="5017112" cy="739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5644367" y="3637473"/>
            <a:ext cx="2427267"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ZA" sz="1600" b="1" dirty="0" smtClean="0"/>
              <a:t>MOSH LEARNING HUB</a:t>
            </a:r>
          </a:p>
          <a:p>
            <a:pPr algn="ctr" eaLnBrk="1" hangingPunct="1"/>
            <a:r>
              <a:rPr lang="en-ZA" sz="1600" dirty="0" smtClean="0"/>
              <a:t>D U S T   T E A M</a:t>
            </a:r>
            <a:endParaRPr lang="en-ZA" sz="1600" dirty="0"/>
          </a:p>
          <a:p>
            <a:pPr algn="ctr" eaLnBrk="1" hangingPunct="1"/>
            <a:endParaRPr lang="en-ZA" sz="1400" dirty="0"/>
          </a:p>
          <a:p>
            <a:pPr algn="ctr" eaLnBrk="1" hangingPunct="1"/>
            <a:r>
              <a:rPr lang="en-ZA" sz="1400" dirty="0" smtClean="0"/>
              <a:t>28 May </a:t>
            </a:r>
            <a:r>
              <a:rPr lang="en-ZA" sz="1400" dirty="0"/>
              <a:t>2015</a:t>
            </a:r>
          </a:p>
        </p:txBody>
      </p:sp>
      <p:sp>
        <p:nvSpPr>
          <p:cNvPr id="12" name="Arc 11"/>
          <p:cNvSpPr>
            <a:spLocks/>
          </p:cNvSpPr>
          <p:nvPr/>
        </p:nvSpPr>
        <p:spPr>
          <a:xfrm>
            <a:off x="-7249666" y="-2003425"/>
            <a:ext cx="11677650" cy="10864850"/>
          </a:xfrm>
          <a:prstGeom prst="arc">
            <a:avLst>
              <a:gd name="adj1" fmla="val 16200000"/>
              <a:gd name="adj2" fmla="val 4760273"/>
            </a:avLst>
          </a:prstGeom>
          <a:gradFill flip="none" rotWithShape="1">
            <a:gsLst>
              <a:gs pos="37000">
                <a:schemeClr val="tx1"/>
              </a:gs>
              <a:gs pos="67000">
                <a:schemeClr val="bg2">
                  <a:lumMod val="50000"/>
                </a:schemeClr>
              </a:gs>
              <a:gs pos="100000">
                <a:schemeClr val="bg2">
                  <a:lumMod val="25000"/>
                </a:schemeClr>
              </a:gs>
            </a:gsLst>
            <a:lin ang="5400000" scaled="1"/>
            <a:tileRect/>
          </a:gradFill>
          <a:ln>
            <a:solidFill>
              <a:schemeClr val="tx1"/>
            </a:solidFill>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a:p>
            <a:pPr algn="ctr">
              <a:lnSpc>
                <a:spcPct val="115000"/>
              </a:lnSpc>
              <a:spcAft>
                <a:spcPts val="1000"/>
              </a:spcAft>
            </a:pPr>
            <a:r>
              <a:rPr lang="en-ZA" sz="1100" dirty="0">
                <a:effectLst/>
                <a:ea typeface="Times New Roman"/>
                <a:cs typeface="Times New Roman"/>
              </a:rPr>
              <a:t> </a:t>
            </a: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0568" y="-304800"/>
            <a:ext cx="5980476" cy="74928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9 CuadroTexto">
            <a:hlinkClick r:id="" action="ppaction://hlinkshowjump?jump=nextslide"/>
          </p:cNvPr>
          <p:cNvSpPr txBox="1">
            <a:spLocks noChangeArrowheads="1"/>
          </p:cNvSpPr>
          <p:nvPr/>
        </p:nvSpPr>
        <p:spPr bwMode="auto">
          <a:xfrm>
            <a:off x="4572000" y="347172"/>
            <a:ext cx="45720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HN" altLang="en-US" sz="9600" b="1" dirty="0" smtClean="0">
                <a:solidFill>
                  <a:schemeClr val="accent5">
                    <a:lumMod val="60000"/>
                    <a:lumOff val="40000"/>
                  </a:schemeClr>
                </a:solidFill>
                <a:effectLst>
                  <a:outerShdw blurRad="38100" dist="38100" dir="2700000" algn="tl">
                    <a:srgbClr val="000000">
                      <a:alpha val="43137"/>
                    </a:srgbClr>
                  </a:outerShdw>
                </a:effectLst>
                <a:cs typeface="Arial" pitchFamily="34" charset="0"/>
              </a:rPr>
              <a:t>COPA</a:t>
            </a:r>
          </a:p>
        </p:txBody>
      </p:sp>
      <p:sp>
        <p:nvSpPr>
          <p:cNvPr id="3" name="TextBox 2"/>
          <p:cNvSpPr txBox="1"/>
          <p:nvPr/>
        </p:nvSpPr>
        <p:spPr>
          <a:xfrm>
            <a:off x="5129808" y="1909281"/>
            <a:ext cx="3456384" cy="1015663"/>
          </a:xfrm>
          <a:prstGeom prst="rect">
            <a:avLst/>
          </a:prstGeom>
          <a:noFill/>
        </p:spPr>
        <p:txBody>
          <a:bodyPr wrap="square" rtlCol="0">
            <a:spAutoFit/>
          </a:bodyPr>
          <a:lstStyle/>
          <a:p>
            <a:pPr algn="ctr"/>
            <a:r>
              <a:rPr lang="es-HN" altLang="en-US" sz="2000" dirty="0" err="1" smtClean="0">
                <a:cs typeface="Arial" pitchFamily="34" charset="0"/>
              </a:rPr>
              <a:t>Continuous</a:t>
            </a:r>
            <a:r>
              <a:rPr lang="es-HN" altLang="en-US" sz="2000" dirty="0" smtClean="0">
                <a:cs typeface="Arial" pitchFamily="34" charset="0"/>
              </a:rPr>
              <a:t> Real-time </a:t>
            </a:r>
            <a:r>
              <a:rPr lang="es-HN" altLang="en-US" sz="2000" dirty="0" err="1" smtClean="0">
                <a:cs typeface="Arial" pitchFamily="34" charset="0"/>
              </a:rPr>
              <a:t>Monitoring</a:t>
            </a:r>
            <a:r>
              <a:rPr lang="es-HN" altLang="en-US" sz="2000" dirty="0" smtClean="0">
                <a:cs typeface="Arial" pitchFamily="34" charset="0"/>
              </a:rPr>
              <a:t> of </a:t>
            </a:r>
            <a:r>
              <a:rPr lang="es-HN" altLang="en-US" sz="2000" dirty="0" err="1" smtClean="0">
                <a:cs typeface="Arial" pitchFamily="34" charset="0"/>
              </a:rPr>
              <a:t>Airborne</a:t>
            </a:r>
            <a:r>
              <a:rPr lang="es-HN" altLang="en-US" sz="2000" dirty="0" smtClean="0">
                <a:cs typeface="Arial" pitchFamily="34" charset="0"/>
              </a:rPr>
              <a:t> </a:t>
            </a:r>
            <a:r>
              <a:rPr lang="es-HN" altLang="en-US" sz="2000" dirty="0" err="1" smtClean="0">
                <a:cs typeface="Arial" pitchFamily="34" charset="0"/>
              </a:rPr>
              <a:t>Pollutant</a:t>
            </a:r>
            <a:r>
              <a:rPr lang="es-HN" altLang="en-US" sz="2000" dirty="0" smtClean="0">
                <a:cs typeface="Arial" pitchFamily="34" charset="0"/>
              </a:rPr>
              <a:t> </a:t>
            </a:r>
            <a:r>
              <a:rPr lang="es-HN" altLang="en-US" sz="2000" dirty="0" err="1" smtClean="0">
                <a:cs typeface="Arial" pitchFamily="34" charset="0"/>
              </a:rPr>
              <a:t>Engineering</a:t>
            </a:r>
            <a:r>
              <a:rPr lang="es-HN" altLang="en-US" sz="2000" dirty="0" smtClean="0">
                <a:cs typeface="Arial" pitchFamily="34" charset="0"/>
              </a:rPr>
              <a:t> </a:t>
            </a:r>
            <a:r>
              <a:rPr lang="es-HN" altLang="en-US" sz="2000" dirty="0" err="1" smtClean="0">
                <a:cs typeface="Arial" pitchFamily="34" charset="0"/>
              </a:rPr>
              <a:t>Controls</a:t>
            </a:r>
            <a:endParaRPr lang="en-US" altLang="en-US" sz="2000" dirty="0">
              <a:cs typeface="Arial" pitchFamily="34" charset="0"/>
            </a:endParaRPr>
          </a:p>
        </p:txBody>
      </p:sp>
      <p:sp>
        <p:nvSpPr>
          <p:cNvPr id="9" name="9 CuadroTexto">
            <a:hlinkClick r:id="" action="ppaction://hlinkshowjump?jump=nextslide"/>
          </p:cNvPr>
          <p:cNvSpPr txBox="1">
            <a:spLocks noChangeArrowheads="1"/>
          </p:cNvSpPr>
          <p:nvPr/>
        </p:nvSpPr>
        <p:spPr bwMode="auto">
          <a:xfrm>
            <a:off x="3688780" y="5261719"/>
            <a:ext cx="5735052"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HN" altLang="en-US" sz="3300" b="1" dirty="0" smtClean="0">
                <a:solidFill>
                  <a:srgbClr val="FFFF00"/>
                </a:solidFill>
                <a:effectLst>
                  <a:outerShdw blurRad="38100" dist="38100" dir="2700000" algn="tl">
                    <a:srgbClr val="000000">
                      <a:alpha val="43137"/>
                    </a:srgbClr>
                  </a:outerShdw>
                </a:effectLst>
                <a:cs typeface="Arial" pitchFamily="34" charset="0"/>
              </a:rPr>
              <a:t>WELCOME EVERYBODY</a:t>
            </a:r>
          </a:p>
        </p:txBody>
      </p:sp>
    </p:spTree>
    <p:extLst>
      <p:ext uri="{BB962C8B-B14F-4D97-AF65-F5344CB8AC3E}">
        <p14:creationId xmlns:p14="http://schemas.microsoft.com/office/powerpoint/2010/main" xmlns="" val="16008388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p:nvPr/>
        </p:nvCxnSpPr>
        <p:spPr>
          <a:xfrm>
            <a:off x="4493413" y="1244681"/>
            <a:ext cx="0" cy="43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507875" y="2422705"/>
            <a:ext cx="0" cy="43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744459" y="3861048"/>
            <a:ext cx="0"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257911" y="3861048"/>
            <a:ext cx="0"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717173" y="3861048"/>
            <a:ext cx="0"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261246" y="3858990"/>
            <a:ext cx="0"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71745" y="3861048"/>
            <a:ext cx="0"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244253" y="3861048"/>
            <a:ext cx="0"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6237312"/>
            <a:ext cx="9144000" cy="620688"/>
          </a:xfrm>
          <a:prstGeom prst="rect">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ZA" sz="2000" b="1" dirty="0" smtClean="0">
                <a:solidFill>
                  <a:schemeClr val="bg1">
                    <a:lumMod val="95000"/>
                  </a:schemeClr>
                </a:solidFill>
                <a:effectLst>
                  <a:outerShdw blurRad="38100" dist="38100" dir="2700000" algn="tl">
                    <a:srgbClr val="000000">
                      <a:alpha val="43137"/>
                    </a:srgbClr>
                  </a:outerShdw>
                </a:effectLst>
              </a:rPr>
              <a:t>Leading the change to zero harm </a:t>
            </a:r>
            <a:endParaRPr lang="en-ZA" sz="2000" b="1" dirty="0">
              <a:solidFill>
                <a:schemeClr val="bg1">
                  <a:lumMod val="95000"/>
                </a:schemeClr>
              </a:solidFill>
              <a:effectLst>
                <a:outerShdw blurRad="38100" dist="38100" dir="2700000" algn="tl">
                  <a:srgbClr val="000000">
                    <a:alpha val="43137"/>
                  </a:srgbClr>
                </a:outerShdw>
              </a:effectLst>
            </a:endParaRPr>
          </a:p>
        </p:txBody>
      </p:sp>
      <p:sp>
        <p:nvSpPr>
          <p:cNvPr id="9" name="Rectangle 8"/>
          <p:cNvSpPr/>
          <p:nvPr/>
        </p:nvSpPr>
        <p:spPr>
          <a:xfrm>
            <a:off x="755576" y="764704"/>
            <a:ext cx="8388424" cy="943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itle 1"/>
          <p:cNvSpPr txBox="1">
            <a:spLocks/>
          </p:cNvSpPr>
          <p:nvPr/>
        </p:nvSpPr>
        <p:spPr>
          <a:xfrm>
            <a:off x="600596" y="243271"/>
            <a:ext cx="7643812" cy="504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2400" b="1" dirty="0" smtClean="0">
                <a:latin typeface="Arial" pitchFamily="34" charset="0"/>
                <a:cs typeface="Arial" pitchFamily="34" charset="0"/>
              </a:rPr>
              <a:t>Typical Mine Adoption Team</a:t>
            </a:r>
            <a:endParaRPr lang="en-ZA" sz="1600" b="1" dirty="0">
              <a:latin typeface="Arial" pitchFamily="34" charset="0"/>
              <a:cs typeface="Arial" pitchFamily="34" charset="0"/>
            </a:endParaRPr>
          </a:p>
        </p:txBody>
      </p:sp>
      <p:pic>
        <p:nvPicPr>
          <p:cNvPr id="23" name="Picture 22"/>
          <p:cNvPicPr>
            <a:picLocks noChangeAspect="1" noChangeArrowheads="1"/>
          </p:cNvPicPr>
          <p:nvPr/>
        </p:nvPicPr>
        <p:blipFill>
          <a:blip r:embed="rId2" cstate="print"/>
          <a:srcRect/>
          <a:stretch>
            <a:fillRect/>
          </a:stretch>
        </p:blipFill>
        <p:spPr bwMode="auto">
          <a:xfrm>
            <a:off x="7926962" y="6297856"/>
            <a:ext cx="1091563" cy="511473"/>
          </a:xfrm>
          <a:prstGeom prst="rect">
            <a:avLst/>
          </a:prstGeom>
          <a:noFill/>
          <a:ln w="9525">
            <a:noFill/>
            <a:miter lim="800000"/>
            <a:headEnd/>
            <a:tailEnd/>
          </a:ln>
          <a:effectLst/>
        </p:spPr>
      </p:pic>
      <p:sp>
        <p:nvSpPr>
          <p:cNvPr id="24" name="Text Placeholder 4"/>
          <p:cNvSpPr txBox="1">
            <a:spLocks/>
          </p:cNvSpPr>
          <p:nvPr/>
        </p:nvSpPr>
        <p:spPr>
          <a:xfrm>
            <a:off x="6977678" y="80628"/>
            <a:ext cx="2130826" cy="252028"/>
          </a:xfrm>
          <a:prstGeom prst="rect">
            <a:avLst/>
          </a:prstGeom>
          <a:solidFill>
            <a:schemeClr val="bg1"/>
          </a:solidFill>
          <a:ln>
            <a:solidFill>
              <a:schemeClr val="tx1"/>
            </a:solidFill>
          </a:ln>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ZA" sz="1000" i="0" u="none" strike="noStrike" kern="1200" cap="none" spc="0" normalizeH="0" baseline="0" noProof="0" dirty="0" smtClean="0">
                <a:ln>
                  <a:noFill/>
                </a:ln>
                <a:effectLst/>
                <a:uLnTx/>
                <a:uFillTx/>
                <a:latin typeface="Arial" pitchFamily="34" charset="0"/>
                <a:cs typeface="Arial" pitchFamily="34" charset="0"/>
              </a:rPr>
              <a:t>MOSH Learning</a:t>
            </a:r>
            <a:r>
              <a:rPr kumimoji="0" lang="en-ZA" sz="1000" i="0" u="none" strike="noStrike" kern="1200" cap="none" spc="0" normalizeH="0" noProof="0" dirty="0" smtClean="0">
                <a:ln>
                  <a:noFill/>
                </a:ln>
                <a:effectLst/>
                <a:uLnTx/>
                <a:uFillTx/>
                <a:latin typeface="Arial" pitchFamily="34" charset="0"/>
                <a:cs typeface="Arial" pitchFamily="34" charset="0"/>
              </a:rPr>
              <a:t> Hub – </a:t>
            </a:r>
            <a:r>
              <a:rPr kumimoji="0" lang="en-ZA" sz="1000" i="0" u="none" strike="noStrike" kern="1200" cap="none" spc="0" normalizeH="0" noProof="0" dirty="0" smtClean="0">
                <a:ln>
                  <a:noFill/>
                </a:ln>
                <a:solidFill>
                  <a:srgbClr val="EAB200"/>
                </a:solidFill>
                <a:effectLst/>
                <a:uLnTx/>
                <a:uFillTx/>
                <a:latin typeface="Arial" pitchFamily="34" charset="0"/>
                <a:cs typeface="Arial" pitchFamily="34" charset="0"/>
              </a:rPr>
              <a:t>Dust Team</a:t>
            </a:r>
            <a:endParaRPr kumimoji="0" lang="en-ZA" sz="1000" i="0" u="none" strike="noStrike" kern="1200" cap="none" spc="0" normalizeH="0" baseline="0" noProof="0" dirty="0">
              <a:ln>
                <a:noFill/>
              </a:ln>
              <a:solidFill>
                <a:srgbClr val="EAB200"/>
              </a:solidFill>
              <a:effectLst/>
              <a:uLnTx/>
              <a:uFillTx/>
              <a:latin typeface="Arial" pitchFamily="34" charset="0"/>
              <a:cs typeface="Arial" pitchFamily="34" charset="0"/>
            </a:endParaRPr>
          </a:p>
        </p:txBody>
      </p:sp>
      <p:pic>
        <p:nvPicPr>
          <p:cNvPr id="19" name="Picture 18" descr="cmlogoDE copy"/>
          <p:cNvPicPr>
            <a:picLocks noChangeAspect="1" noChangeArrowheads="1"/>
          </p:cNvPicPr>
          <p:nvPr/>
        </p:nvPicPr>
        <p:blipFill>
          <a:blip r:embed="rId3" cstate="screen">
            <a:biLevel thresh="50000"/>
          </a:blip>
          <a:srcRect/>
          <a:stretch>
            <a:fillRect/>
          </a:stretch>
        </p:blipFill>
        <p:spPr bwMode="auto">
          <a:xfrm>
            <a:off x="154805" y="6292133"/>
            <a:ext cx="859639" cy="531798"/>
          </a:xfrm>
          <a:prstGeom prst="rect">
            <a:avLst/>
          </a:prstGeom>
          <a:noFill/>
          <a:ln w="9525">
            <a:noFill/>
            <a:miter lim="800000"/>
            <a:headEnd/>
            <a:tailEnd/>
          </a:ln>
          <a:effectLst/>
        </p:spPr>
      </p:pic>
      <p:sp>
        <p:nvSpPr>
          <p:cNvPr id="41" name="Title 1"/>
          <p:cNvSpPr txBox="1">
            <a:spLocks/>
          </p:cNvSpPr>
          <p:nvPr/>
        </p:nvSpPr>
        <p:spPr>
          <a:xfrm>
            <a:off x="608403" y="867776"/>
            <a:ext cx="7643812" cy="504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1600" dirty="0" smtClean="0">
                <a:solidFill>
                  <a:schemeClr val="tx1">
                    <a:lumMod val="75000"/>
                    <a:lumOff val="25000"/>
                  </a:schemeClr>
                </a:solidFill>
                <a:latin typeface="Arial" pitchFamily="34" charset="0"/>
                <a:cs typeface="Arial" pitchFamily="34" charset="0"/>
              </a:rPr>
              <a:t>Appointed for this practice </a:t>
            </a:r>
            <a:endParaRPr lang="en-ZA" sz="1600" dirty="0">
              <a:solidFill>
                <a:schemeClr val="tx1">
                  <a:lumMod val="75000"/>
                  <a:lumOff val="25000"/>
                </a:schemeClr>
              </a:solidFill>
              <a:latin typeface="Arial" pitchFamily="34" charset="0"/>
              <a:cs typeface="Arial" pitchFamily="34" charset="0"/>
            </a:endParaRPr>
          </a:p>
        </p:txBody>
      </p:sp>
      <p:sp>
        <p:nvSpPr>
          <p:cNvPr id="22" name="Freeform 21"/>
          <p:cNvSpPr/>
          <p:nvPr/>
        </p:nvSpPr>
        <p:spPr>
          <a:xfrm>
            <a:off x="3873441" y="1655964"/>
            <a:ext cx="1228394" cy="614197"/>
          </a:xfrm>
          <a:custGeom>
            <a:avLst/>
            <a:gdLst>
              <a:gd name="connsiteX0" fmla="*/ 0 w 1228394"/>
              <a:gd name="connsiteY0" fmla="*/ 0 h 614197"/>
              <a:gd name="connsiteX1" fmla="*/ 1228394 w 1228394"/>
              <a:gd name="connsiteY1" fmla="*/ 0 h 614197"/>
              <a:gd name="connsiteX2" fmla="*/ 1228394 w 1228394"/>
              <a:gd name="connsiteY2" fmla="*/ 614197 h 614197"/>
              <a:gd name="connsiteX3" fmla="*/ 0 w 1228394"/>
              <a:gd name="connsiteY3" fmla="*/ 614197 h 614197"/>
              <a:gd name="connsiteX4" fmla="*/ 0 w 1228394"/>
              <a:gd name="connsiteY4" fmla="*/ 0 h 614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394" h="614197">
                <a:moveTo>
                  <a:pt x="0" y="0"/>
                </a:moveTo>
                <a:lnTo>
                  <a:pt x="1228394" y="0"/>
                </a:lnTo>
                <a:lnTo>
                  <a:pt x="1228394" y="614197"/>
                </a:lnTo>
                <a:lnTo>
                  <a:pt x="0" y="614197"/>
                </a:lnTo>
                <a:lnTo>
                  <a:pt x="0" y="0"/>
                </a:lnTo>
                <a:close/>
              </a:path>
            </a:pathLst>
          </a:custGeom>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t>General Manager</a:t>
            </a:r>
            <a:endParaRPr lang="en-ZA" sz="1400" kern="1200" dirty="0"/>
          </a:p>
        </p:txBody>
      </p:sp>
      <p:sp>
        <p:nvSpPr>
          <p:cNvPr id="28" name="Freeform 27"/>
          <p:cNvSpPr/>
          <p:nvPr/>
        </p:nvSpPr>
        <p:spPr>
          <a:xfrm>
            <a:off x="3873441" y="2814803"/>
            <a:ext cx="1228394" cy="614197"/>
          </a:xfrm>
          <a:custGeom>
            <a:avLst/>
            <a:gdLst>
              <a:gd name="connsiteX0" fmla="*/ 0 w 1228394"/>
              <a:gd name="connsiteY0" fmla="*/ 0 h 614197"/>
              <a:gd name="connsiteX1" fmla="*/ 1228394 w 1228394"/>
              <a:gd name="connsiteY1" fmla="*/ 0 h 614197"/>
              <a:gd name="connsiteX2" fmla="*/ 1228394 w 1228394"/>
              <a:gd name="connsiteY2" fmla="*/ 614197 h 614197"/>
              <a:gd name="connsiteX3" fmla="*/ 0 w 1228394"/>
              <a:gd name="connsiteY3" fmla="*/ 614197 h 614197"/>
              <a:gd name="connsiteX4" fmla="*/ 0 w 1228394"/>
              <a:gd name="connsiteY4" fmla="*/ 0 h 614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394" h="614197">
                <a:moveTo>
                  <a:pt x="0" y="0"/>
                </a:moveTo>
                <a:lnTo>
                  <a:pt x="1228394" y="0"/>
                </a:lnTo>
                <a:lnTo>
                  <a:pt x="1228394" y="614197"/>
                </a:lnTo>
                <a:lnTo>
                  <a:pt x="0" y="614197"/>
                </a:lnTo>
                <a:lnTo>
                  <a:pt x="0" y="0"/>
                </a:lnTo>
                <a:close/>
              </a:path>
            </a:pathLst>
          </a:custGeom>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t>MOSH Adoption Champion</a:t>
            </a:r>
            <a:endParaRPr lang="en-ZA" sz="1400" kern="1200" dirty="0"/>
          </a:p>
        </p:txBody>
      </p:sp>
      <p:sp>
        <p:nvSpPr>
          <p:cNvPr id="29" name="Freeform 28"/>
          <p:cNvSpPr/>
          <p:nvPr/>
        </p:nvSpPr>
        <p:spPr>
          <a:xfrm>
            <a:off x="157548" y="4182955"/>
            <a:ext cx="1228394" cy="614197"/>
          </a:xfrm>
          <a:custGeom>
            <a:avLst/>
            <a:gdLst>
              <a:gd name="connsiteX0" fmla="*/ 0 w 1228394"/>
              <a:gd name="connsiteY0" fmla="*/ 0 h 614197"/>
              <a:gd name="connsiteX1" fmla="*/ 1228394 w 1228394"/>
              <a:gd name="connsiteY1" fmla="*/ 0 h 614197"/>
              <a:gd name="connsiteX2" fmla="*/ 1228394 w 1228394"/>
              <a:gd name="connsiteY2" fmla="*/ 614197 h 614197"/>
              <a:gd name="connsiteX3" fmla="*/ 0 w 1228394"/>
              <a:gd name="connsiteY3" fmla="*/ 614197 h 614197"/>
              <a:gd name="connsiteX4" fmla="*/ 0 w 1228394"/>
              <a:gd name="connsiteY4" fmla="*/ 0 h 614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394" h="614197">
                <a:moveTo>
                  <a:pt x="0" y="0"/>
                </a:moveTo>
                <a:lnTo>
                  <a:pt x="1228394" y="0"/>
                </a:lnTo>
                <a:lnTo>
                  <a:pt x="1228394" y="614197"/>
                </a:lnTo>
                <a:lnTo>
                  <a:pt x="0" y="614197"/>
                </a:lnTo>
                <a:lnTo>
                  <a:pt x="0" y="0"/>
                </a:lnTo>
                <a:close/>
              </a:path>
            </a:pathLst>
          </a:custGeom>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t>OEH Manager</a:t>
            </a:r>
            <a:endParaRPr lang="en-ZA" sz="1400" kern="1200" dirty="0"/>
          </a:p>
        </p:txBody>
      </p:sp>
      <p:sp>
        <p:nvSpPr>
          <p:cNvPr id="30" name="Freeform 29"/>
          <p:cNvSpPr/>
          <p:nvPr/>
        </p:nvSpPr>
        <p:spPr>
          <a:xfrm>
            <a:off x="1643905" y="4182955"/>
            <a:ext cx="1228394" cy="614197"/>
          </a:xfrm>
          <a:custGeom>
            <a:avLst/>
            <a:gdLst>
              <a:gd name="connsiteX0" fmla="*/ 0 w 1228394"/>
              <a:gd name="connsiteY0" fmla="*/ 0 h 614197"/>
              <a:gd name="connsiteX1" fmla="*/ 1228394 w 1228394"/>
              <a:gd name="connsiteY1" fmla="*/ 0 h 614197"/>
              <a:gd name="connsiteX2" fmla="*/ 1228394 w 1228394"/>
              <a:gd name="connsiteY2" fmla="*/ 614197 h 614197"/>
              <a:gd name="connsiteX3" fmla="*/ 0 w 1228394"/>
              <a:gd name="connsiteY3" fmla="*/ 614197 h 614197"/>
              <a:gd name="connsiteX4" fmla="*/ 0 w 1228394"/>
              <a:gd name="connsiteY4" fmla="*/ 0 h 614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394" h="614197">
                <a:moveTo>
                  <a:pt x="0" y="0"/>
                </a:moveTo>
                <a:lnTo>
                  <a:pt x="1228394" y="0"/>
                </a:lnTo>
                <a:lnTo>
                  <a:pt x="1228394" y="614197"/>
                </a:lnTo>
                <a:lnTo>
                  <a:pt x="0" y="614197"/>
                </a:lnTo>
                <a:lnTo>
                  <a:pt x="0" y="0"/>
                </a:lnTo>
                <a:close/>
              </a:path>
            </a:pathLst>
          </a:custGeom>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t>Engineering Manager</a:t>
            </a:r>
            <a:endParaRPr lang="en-ZA" sz="1400" kern="1200" dirty="0"/>
          </a:p>
        </p:txBody>
      </p:sp>
      <p:sp>
        <p:nvSpPr>
          <p:cNvPr id="31" name="Freeform 30"/>
          <p:cNvSpPr/>
          <p:nvPr/>
        </p:nvSpPr>
        <p:spPr>
          <a:xfrm>
            <a:off x="3122707" y="4182955"/>
            <a:ext cx="1228394" cy="614197"/>
          </a:xfrm>
          <a:custGeom>
            <a:avLst/>
            <a:gdLst>
              <a:gd name="connsiteX0" fmla="*/ 0 w 1228394"/>
              <a:gd name="connsiteY0" fmla="*/ 0 h 614197"/>
              <a:gd name="connsiteX1" fmla="*/ 1228394 w 1228394"/>
              <a:gd name="connsiteY1" fmla="*/ 0 h 614197"/>
              <a:gd name="connsiteX2" fmla="*/ 1228394 w 1228394"/>
              <a:gd name="connsiteY2" fmla="*/ 614197 h 614197"/>
              <a:gd name="connsiteX3" fmla="*/ 0 w 1228394"/>
              <a:gd name="connsiteY3" fmla="*/ 614197 h 614197"/>
              <a:gd name="connsiteX4" fmla="*/ 0 w 1228394"/>
              <a:gd name="connsiteY4" fmla="*/ 0 h 614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394" h="614197">
                <a:moveTo>
                  <a:pt x="0" y="0"/>
                </a:moveTo>
                <a:lnTo>
                  <a:pt x="1228394" y="0"/>
                </a:lnTo>
                <a:lnTo>
                  <a:pt x="1228394" y="614197"/>
                </a:lnTo>
                <a:lnTo>
                  <a:pt x="0" y="614197"/>
                </a:lnTo>
                <a:lnTo>
                  <a:pt x="0" y="0"/>
                </a:lnTo>
                <a:close/>
              </a:path>
            </a:pathLst>
          </a:custGeom>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t>HR Manager (Training Dept.)</a:t>
            </a:r>
            <a:endParaRPr lang="en-ZA" sz="1400" kern="1200" dirty="0"/>
          </a:p>
        </p:txBody>
      </p:sp>
      <p:sp>
        <p:nvSpPr>
          <p:cNvPr id="32" name="Freeform 31"/>
          <p:cNvSpPr/>
          <p:nvPr/>
        </p:nvSpPr>
        <p:spPr>
          <a:xfrm>
            <a:off x="4616619" y="4182955"/>
            <a:ext cx="1228394" cy="614197"/>
          </a:xfrm>
          <a:custGeom>
            <a:avLst/>
            <a:gdLst>
              <a:gd name="connsiteX0" fmla="*/ 0 w 1228394"/>
              <a:gd name="connsiteY0" fmla="*/ 0 h 614197"/>
              <a:gd name="connsiteX1" fmla="*/ 1228394 w 1228394"/>
              <a:gd name="connsiteY1" fmla="*/ 0 h 614197"/>
              <a:gd name="connsiteX2" fmla="*/ 1228394 w 1228394"/>
              <a:gd name="connsiteY2" fmla="*/ 614197 h 614197"/>
              <a:gd name="connsiteX3" fmla="*/ 0 w 1228394"/>
              <a:gd name="connsiteY3" fmla="*/ 614197 h 614197"/>
              <a:gd name="connsiteX4" fmla="*/ 0 w 1228394"/>
              <a:gd name="connsiteY4" fmla="*/ 0 h 614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394" h="614197">
                <a:moveTo>
                  <a:pt x="0" y="0"/>
                </a:moveTo>
                <a:lnTo>
                  <a:pt x="1228394" y="0"/>
                </a:lnTo>
                <a:lnTo>
                  <a:pt x="1228394" y="614197"/>
                </a:lnTo>
                <a:lnTo>
                  <a:pt x="0" y="614197"/>
                </a:lnTo>
                <a:lnTo>
                  <a:pt x="0" y="0"/>
                </a:lnTo>
                <a:close/>
              </a:path>
            </a:pathLst>
          </a:custGeom>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t>Org. Labour</a:t>
            </a:r>
          </a:p>
          <a:p>
            <a:pPr lvl="0" algn="ctr" defTabSz="622300">
              <a:lnSpc>
                <a:spcPct val="90000"/>
              </a:lnSpc>
              <a:spcBef>
                <a:spcPct val="0"/>
              </a:spcBef>
              <a:spcAft>
                <a:spcPct val="35000"/>
              </a:spcAft>
            </a:pPr>
            <a:r>
              <a:rPr lang="en-ZA" sz="1400" kern="1200" dirty="0" smtClean="0"/>
              <a:t>Representative</a:t>
            </a:r>
            <a:endParaRPr lang="en-ZA" sz="1400" kern="1200" dirty="0"/>
          </a:p>
        </p:txBody>
      </p:sp>
      <p:sp>
        <p:nvSpPr>
          <p:cNvPr id="33" name="Freeform 32"/>
          <p:cNvSpPr/>
          <p:nvPr/>
        </p:nvSpPr>
        <p:spPr>
          <a:xfrm>
            <a:off x="6102976" y="4182955"/>
            <a:ext cx="1228394" cy="614197"/>
          </a:xfrm>
          <a:custGeom>
            <a:avLst/>
            <a:gdLst>
              <a:gd name="connsiteX0" fmla="*/ 0 w 1228394"/>
              <a:gd name="connsiteY0" fmla="*/ 0 h 614197"/>
              <a:gd name="connsiteX1" fmla="*/ 1228394 w 1228394"/>
              <a:gd name="connsiteY1" fmla="*/ 0 h 614197"/>
              <a:gd name="connsiteX2" fmla="*/ 1228394 w 1228394"/>
              <a:gd name="connsiteY2" fmla="*/ 614197 h 614197"/>
              <a:gd name="connsiteX3" fmla="*/ 0 w 1228394"/>
              <a:gd name="connsiteY3" fmla="*/ 614197 h 614197"/>
              <a:gd name="connsiteX4" fmla="*/ 0 w 1228394"/>
              <a:gd name="connsiteY4" fmla="*/ 0 h 614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394" h="614197">
                <a:moveTo>
                  <a:pt x="0" y="0"/>
                </a:moveTo>
                <a:lnTo>
                  <a:pt x="1228394" y="0"/>
                </a:lnTo>
                <a:lnTo>
                  <a:pt x="1228394" y="614197"/>
                </a:lnTo>
                <a:lnTo>
                  <a:pt x="0" y="614197"/>
                </a:lnTo>
                <a:lnTo>
                  <a:pt x="0" y="0"/>
                </a:lnTo>
                <a:close/>
              </a:path>
            </a:pathLst>
          </a:custGeom>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t>Safety Manager</a:t>
            </a:r>
            <a:endParaRPr lang="en-ZA" sz="1400" kern="1200" dirty="0"/>
          </a:p>
        </p:txBody>
      </p:sp>
      <p:sp>
        <p:nvSpPr>
          <p:cNvPr id="34" name="Freeform 33"/>
          <p:cNvSpPr/>
          <p:nvPr/>
        </p:nvSpPr>
        <p:spPr>
          <a:xfrm>
            <a:off x="7589334" y="4182955"/>
            <a:ext cx="1228394" cy="614197"/>
          </a:xfrm>
          <a:custGeom>
            <a:avLst/>
            <a:gdLst>
              <a:gd name="connsiteX0" fmla="*/ 0 w 1228394"/>
              <a:gd name="connsiteY0" fmla="*/ 0 h 614197"/>
              <a:gd name="connsiteX1" fmla="*/ 1228394 w 1228394"/>
              <a:gd name="connsiteY1" fmla="*/ 0 h 614197"/>
              <a:gd name="connsiteX2" fmla="*/ 1228394 w 1228394"/>
              <a:gd name="connsiteY2" fmla="*/ 614197 h 614197"/>
              <a:gd name="connsiteX3" fmla="*/ 0 w 1228394"/>
              <a:gd name="connsiteY3" fmla="*/ 614197 h 614197"/>
              <a:gd name="connsiteX4" fmla="*/ 0 w 1228394"/>
              <a:gd name="connsiteY4" fmla="*/ 0 h 614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394" h="614197">
                <a:moveTo>
                  <a:pt x="0" y="0"/>
                </a:moveTo>
                <a:lnTo>
                  <a:pt x="1228394" y="0"/>
                </a:lnTo>
                <a:lnTo>
                  <a:pt x="1228394" y="614197"/>
                </a:lnTo>
                <a:lnTo>
                  <a:pt x="0" y="614197"/>
                </a:lnTo>
                <a:lnTo>
                  <a:pt x="0" y="0"/>
                </a:lnTo>
                <a:close/>
              </a:path>
            </a:pathLst>
          </a:custGeom>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t>Line Manager</a:t>
            </a:r>
            <a:endParaRPr lang="en-ZA" sz="1400" kern="1200" dirty="0"/>
          </a:p>
        </p:txBody>
      </p:sp>
      <p:cxnSp>
        <p:nvCxnSpPr>
          <p:cNvPr id="36" name="Straight Connector 35"/>
          <p:cNvCxnSpPr/>
          <p:nvPr/>
        </p:nvCxnSpPr>
        <p:spPr>
          <a:xfrm>
            <a:off x="771745" y="3861048"/>
            <a:ext cx="74726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487638" y="3429000"/>
            <a:ext cx="0"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647413" y="2252446"/>
            <a:ext cx="1682964" cy="340519"/>
          </a:xfrm>
          <a:prstGeom prst="roundRect">
            <a:avLst/>
          </a:prstGeom>
          <a:solidFill>
            <a:srgbClr val="FFFF8F"/>
          </a:solidFill>
        </p:spPr>
        <p:txBody>
          <a:bodyPr wrap="none" rtlCol="0">
            <a:spAutoFit/>
          </a:bodyPr>
          <a:lstStyle/>
          <a:p>
            <a:pPr algn="ctr"/>
            <a:r>
              <a:rPr lang="en-ZA" sz="1400" dirty="0" smtClean="0"/>
              <a:t>(Appoints the team)</a:t>
            </a:r>
            <a:endParaRPr lang="en-ZA" sz="1400" dirty="0"/>
          </a:p>
        </p:txBody>
      </p:sp>
      <p:sp>
        <p:nvSpPr>
          <p:cNvPr id="51" name="TextBox 50"/>
          <p:cNvSpPr txBox="1"/>
          <p:nvPr/>
        </p:nvSpPr>
        <p:spPr>
          <a:xfrm>
            <a:off x="2872299" y="5173895"/>
            <a:ext cx="1729210" cy="919401"/>
          </a:xfrm>
          <a:prstGeom prst="roundRect">
            <a:avLst/>
          </a:prstGeom>
          <a:solidFill>
            <a:srgbClr val="FFFF8F"/>
          </a:solidFill>
        </p:spPr>
        <p:txBody>
          <a:bodyPr wrap="square" rtlCol="0">
            <a:spAutoFit/>
          </a:bodyPr>
          <a:lstStyle/>
          <a:p>
            <a:pPr algn="ctr"/>
            <a:r>
              <a:rPr lang="en-ZA" sz="1200" dirty="0" smtClean="0"/>
              <a:t>(To identify a suitable person to oversee customisation of behavioural plans)</a:t>
            </a:r>
            <a:endParaRPr lang="en-ZA" sz="1200" dirty="0"/>
          </a:p>
        </p:txBody>
      </p:sp>
      <p:sp>
        <p:nvSpPr>
          <p:cNvPr id="39" name="Down Arrow 38"/>
          <p:cNvSpPr/>
          <p:nvPr/>
        </p:nvSpPr>
        <p:spPr>
          <a:xfrm>
            <a:off x="3615554" y="4824448"/>
            <a:ext cx="242699" cy="332387"/>
          </a:xfrm>
          <a:prstGeom prst="down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Freeform 36"/>
          <p:cNvSpPr/>
          <p:nvPr/>
        </p:nvSpPr>
        <p:spPr>
          <a:xfrm>
            <a:off x="3879216" y="969725"/>
            <a:ext cx="1228394" cy="443051"/>
          </a:xfrm>
          <a:custGeom>
            <a:avLst/>
            <a:gdLst>
              <a:gd name="connsiteX0" fmla="*/ 0 w 1228394"/>
              <a:gd name="connsiteY0" fmla="*/ 0 h 614197"/>
              <a:gd name="connsiteX1" fmla="*/ 1228394 w 1228394"/>
              <a:gd name="connsiteY1" fmla="*/ 0 h 614197"/>
              <a:gd name="connsiteX2" fmla="*/ 1228394 w 1228394"/>
              <a:gd name="connsiteY2" fmla="*/ 614197 h 614197"/>
              <a:gd name="connsiteX3" fmla="*/ 0 w 1228394"/>
              <a:gd name="connsiteY3" fmla="*/ 614197 h 614197"/>
              <a:gd name="connsiteX4" fmla="*/ 0 w 1228394"/>
              <a:gd name="connsiteY4" fmla="*/ 0 h 614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394" h="614197">
                <a:moveTo>
                  <a:pt x="0" y="0"/>
                </a:moveTo>
                <a:lnTo>
                  <a:pt x="1228394" y="0"/>
                </a:lnTo>
                <a:lnTo>
                  <a:pt x="1228394" y="614197"/>
                </a:lnTo>
                <a:lnTo>
                  <a:pt x="0" y="614197"/>
                </a:lnTo>
                <a:lnTo>
                  <a:pt x="0" y="0"/>
                </a:lnTo>
                <a:close/>
              </a:path>
            </a:pathLst>
          </a:custGeom>
          <a:gradFill>
            <a:gsLst>
              <a:gs pos="0">
                <a:schemeClr val="accent1">
                  <a:lumMod val="60000"/>
                  <a:lumOff val="40000"/>
                </a:schemeClr>
              </a:gs>
              <a:gs pos="80000">
                <a:schemeClr val="accent1">
                  <a:lumMod val="20000"/>
                  <a:lumOff val="80000"/>
                </a:schemeClr>
              </a:gs>
              <a:gs pos="100000">
                <a:schemeClr val="lt1">
                  <a:hueOff val="0"/>
                  <a:satOff val="0"/>
                  <a:lumOff val="0"/>
                  <a:alphaOff val="0"/>
                  <a:shade val="94000"/>
                  <a:satMod val="135000"/>
                </a:schemeClr>
              </a:gs>
            </a:gsLst>
          </a:gradFill>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t>CEO</a:t>
            </a:r>
            <a:endParaRPr lang="en-ZA" sz="1400" kern="1200" dirty="0"/>
          </a:p>
        </p:txBody>
      </p:sp>
      <p:sp>
        <p:nvSpPr>
          <p:cNvPr id="42" name="Freeform 41"/>
          <p:cNvSpPr/>
          <p:nvPr/>
        </p:nvSpPr>
        <p:spPr>
          <a:xfrm>
            <a:off x="5844860" y="1676729"/>
            <a:ext cx="1228394" cy="614197"/>
          </a:xfrm>
          <a:custGeom>
            <a:avLst/>
            <a:gdLst>
              <a:gd name="connsiteX0" fmla="*/ 0 w 1228394"/>
              <a:gd name="connsiteY0" fmla="*/ 0 h 614197"/>
              <a:gd name="connsiteX1" fmla="*/ 1228394 w 1228394"/>
              <a:gd name="connsiteY1" fmla="*/ 0 h 614197"/>
              <a:gd name="connsiteX2" fmla="*/ 1228394 w 1228394"/>
              <a:gd name="connsiteY2" fmla="*/ 614197 h 614197"/>
              <a:gd name="connsiteX3" fmla="*/ 0 w 1228394"/>
              <a:gd name="connsiteY3" fmla="*/ 614197 h 614197"/>
              <a:gd name="connsiteX4" fmla="*/ 0 w 1228394"/>
              <a:gd name="connsiteY4" fmla="*/ 0 h 614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394" h="614197">
                <a:moveTo>
                  <a:pt x="0" y="0"/>
                </a:moveTo>
                <a:lnTo>
                  <a:pt x="1228394" y="0"/>
                </a:lnTo>
                <a:lnTo>
                  <a:pt x="1228394" y="614197"/>
                </a:lnTo>
                <a:lnTo>
                  <a:pt x="0" y="614197"/>
                </a:lnTo>
                <a:lnTo>
                  <a:pt x="0" y="0"/>
                </a:lnTo>
                <a:close/>
              </a:path>
            </a:pathLst>
          </a:custGeom>
          <a:gradFill>
            <a:gsLst>
              <a:gs pos="0">
                <a:schemeClr val="accent1">
                  <a:lumMod val="60000"/>
                  <a:lumOff val="40000"/>
                </a:schemeClr>
              </a:gs>
              <a:gs pos="80000">
                <a:schemeClr val="accent1">
                  <a:lumMod val="20000"/>
                  <a:lumOff val="80000"/>
                </a:schemeClr>
              </a:gs>
              <a:gs pos="100000">
                <a:schemeClr val="lt1">
                  <a:hueOff val="0"/>
                  <a:satOff val="0"/>
                  <a:lumOff val="0"/>
                  <a:alphaOff val="0"/>
                  <a:shade val="94000"/>
                  <a:satMod val="135000"/>
                </a:schemeClr>
              </a:gs>
            </a:gsLst>
          </a:gradFill>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ZA" sz="1400" dirty="0"/>
              <a:t>MOSH Task Force Representative</a:t>
            </a:r>
          </a:p>
        </p:txBody>
      </p:sp>
      <p:cxnSp>
        <p:nvCxnSpPr>
          <p:cNvPr id="4" name="Straight Connector 3"/>
          <p:cNvCxnSpPr/>
          <p:nvPr/>
        </p:nvCxnSpPr>
        <p:spPr>
          <a:xfrm>
            <a:off x="5101835" y="1963062"/>
            <a:ext cx="74302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107610" y="3121901"/>
            <a:ext cx="135144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459057" y="2290926"/>
            <a:ext cx="0" cy="83097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37495546"/>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237312"/>
            <a:ext cx="9144000" cy="620688"/>
          </a:xfrm>
          <a:prstGeom prst="rect">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ZA" sz="2000" b="1" dirty="0" smtClean="0">
                <a:solidFill>
                  <a:schemeClr val="bg1">
                    <a:lumMod val="95000"/>
                  </a:schemeClr>
                </a:solidFill>
                <a:effectLst>
                  <a:outerShdw blurRad="38100" dist="38100" dir="2700000" algn="tl">
                    <a:srgbClr val="000000">
                      <a:alpha val="43137"/>
                    </a:srgbClr>
                  </a:outerShdw>
                </a:effectLst>
              </a:rPr>
              <a:t>Leading the change to zero harm </a:t>
            </a:r>
            <a:endParaRPr lang="en-ZA" sz="2000" b="1" dirty="0">
              <a:solidFill>
                <a:schemeClr val="bg1">
                  <a:lumMod val="95000"/>
                </a:schemeClr>
              </a:solidFill>
              <a:effectLst>
                <a:outerShdw blurRad="38100" dist="38100" dir="2700000" algn="tl">
                  <a:srgbClr val="000000">
                    <a:alpha val="43137"/>
                  </a:srgbClr>
                </a:outerShdw>
              </a:effectLst>
            </a:endParaRPr>
          </a:p>
        </p:txBody>
      </p:sp>
      <p:sp>
        <p:nvSpPr>
          <p:cNvPr id="9" name="Rectangle 8"/>
          <p:cNvSpPr/>
          <p:nvPr/>
        </p:nvSpPr>
        <p:spPr>
          <a:xfrm>
            <a:off x="755576" y="764704"/>
            <a:ext cx="8388424" cy="943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itle 1"/>
          <p:cNvSpPr txBox="1">
            <a:spLocks/>
          </p:cNvSpPr>
          <p:nvPr/>
        </p:nvSpPr>
        <p:spPr>
          <a:xfrm>
            <a:off x="600596" y="243271"/>
            <a:ext cx="7643812" cy="504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2400" b="1" dirty="0" smtClean="0">
                <a:latin typeface="Arial" pitchFamily="34" charset="0"/>
                <a:cs typeface="Arial" pitchFamily="34" charset="0"/>
              </a:rPr>
              <a:t>The on-mine Champion</a:t>
            </a:r>
            <a:endParaRPr lang="en-ZA" sz="1600" b="1" dirty="0">
              <a:latin typeface="Arial" pitchFamily="34" charset="0"/>
              <a:cs typeface="Arial" pitchFamily="34" charset="0"/>
            </a:endParaRPr>
          </a:p>
        </p:txBody>
      </p:sp>
      <p:pic>
        <p:nvPicPr>
          <p:cNvPr id="23" name="Picture 22"/>
          <p:cNvPicPr>
            <a:picLocks noChangeAspect="1" noChangeArrowheads="1"/>
          </p:cNvPicPr>
          <p:nvPr/>
        </p:nvPicPr>
        <p:blipFill>
          <a:blip r:embed="rId2" cstate="print"/>
          <a:srcRect/>
          <a:stretch>
            <a:fillRect/>
          </a:stretch>
        </p:blipFill>
        <p:spPr bwMode="auto">
          <a:xfrm>
            <a:off x="7926962" y="6297856"/>
            <a:ext cx="1091563" cy="511473"/>
          </a:xfrm>
          <a:prstGeom prst="rect">
            <a:avLst/>
          </a:prstGeom>
          <a:noFill/>
          <a:ln w="9525">
            <a:noFill/>
            <a:miter lim="800000"/>
            <a:headEnd/>
            <a:tailEnd/>
          </a:ln>
          <a:effectLst/>
        </p:spPr>
      </p:pic>
      <p:sp>
        <p:nvSpPr>
          <p:cNvPr id="24" name="Text Placeholder 4"/>
          <p:cNvSpPr txBox="1">
            <a:spLocks/>
          </p:cNvSpPr>
          <p:nvPr/>
        </p:nvSpPr>
        <p:spPr>
          <a:xfrm>
            <a:off x="6977678" y="80628"/>
            <a:ext cx="2130826" cy="252028"/>
          </a:xfrm>
          <a:prstGeom prst="rect">
            <a:avLst/>
          </a:prstGeom>
          <a:solidFill>
            <a:schemeClr val="bg1"/>
          </a:solidFill>
          <a:ln>
            <a:solidFill>
              <a:schemeClr val="tx1"/>
            </a:solidFill>
          </a:ln>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ZA" sz="1000" i="0" u="none" strike="noStrike" kern="1200" cap="none" spc="0" normalizeH="0" baseline="0" noProof="0" dirty="0" smtClean="0">
                <a:ln>
                  <a:noFill/>
                </a:ln>
                <a:effectLst/>
                <a:uLnTx/>
                <a:uFillTx/>
                <a:latin typeface="Arial" pitchFamily="34" charset="0"/>
                <a:cs typeface="Arial" pitchFamily="34" charset="0"/>
              </a:rPr>
              <a:t>MOSH Learning</a:t>
            </a:r>
            <a:r>
              <a:rPr kumimoji="0" lang="en-ZA" sz="1000" i="0" u="none" strike="noStrike" kern="1200" cap="none" spc="0" normalizeH="0" noProof="0" dirty="0" smtClean="0">
                <a:ln>
                  <a:noFill/>
                </a:ln>
                <a:effectLst/>
                <a:uLnTx/>
                <a:uFillTx/>
                <a:latin typeface="Arial" pitchFamily="34" charset="0"/>
                <a:cs typeface="Arial" pitchFamily="34" charset="0"/>
              </a:rPr>
              <a:t> Hub – </a:t>
            </a:r>
            <a:r>
              <a:rPr kumimoji="0" lang="en-ZA" sz="1000" i="0" u="none" strike="noStrike" kern="1200" cap="none" spc="0" normalizeH="0" noProof="0" dirty="0" smtClean="0">
                <a:ln>
                  <a:noFill/>
                </a:ln>
                <a:solidFill>
                  <a:srgbClr val="EAB200"/>
                </a:solidFill>
                <a:effectLst/>
                <a:uLnTx/>
                <a:uFillTx/>
                <a:latin typeface="Arial" pitchFamily="34" charset="0"/>
                <a:cs typeface="Arial" pitchFamily="34" charset="0"/>
              </a:rPr>
              <a:t>Dust Team</a:t>
            </a:r>
            <a:endParaRPr kumimoji="0" lang="en-ZA" sz="1000" i="0" u="none" strike="noStrike" kern="1200" cap="none" spc="0" normalizeH="0" baseline="0" noProof="0" dirty="0">
              <a:ln>
                <a:noFill/>
              </a:ln>
              <a:solidFill>
                <a:srgbClr val="EAB200"/>
              </a:solidFill>
              <a:effectLst/>
              <a:uLnTx/>
              <a:uFillTx/>
              <a:latin typeface="Arial" pitchFamily="34" charset="0"/>
              <a:cs typeface="Arial" pitchFamily="34" charset="0"/>
            </a:endParaRPr>
          </a:p>
        </p:txBody>
      </p:sp>
      <p:pic>
        <p:nvPicPr>
          <p:cNvPr id="19" name="Picture 18" descr="cmlogoDE copy"/>
          <p:cNvPicPr>
            <a:picLocks noChangeAspect="1" noChangeArrowheads="1"/>
          </p:cNvPicPr>
          <p:nvPr/>
        </p:nvPicPr>
        <p:blipFill>
          <a:blip r:embed="rId3" cstate="screen">
            <a:biLevel thresh="50000"/>
          </a:blip>
          <a:srcRect/>
          <a:stretch>
            <a:fillRect/>
          </a:stretch>
        </p:blipFill>
        <p:spPr bwMode="auto">
          <a:xfrm>
            <a:off x="154805" y="6292133"/>
            <a:ext cx="859639" cy="531798"/>
          </a:xfrm>
          <a:prstGeom prst="rect">
            <a:avLst/>
          </a:prstGeom>
          <a:noFill/>
          <a:ln w="9525">
            <a:noFill/>
            <a:miter lim="800000"/>
            <a:headEnd/>
            <a:tailEnd/>
          </a:ln>
          <a:effectLst/>
        </p:spPr>
      </p:pic>
      <p:graphicFrame>
        <p:nvGraphicFramePr>
          <p:cNvPr id="5" name="Table 4"/>
          <p:cNvGraphicFramePr>
            <a:graphicFrameLocks noGrp="1"/>
          </p:cNvGraphicFramePr>
          <p:nvPr>
            <p:extLst>
              <p:ext uri="{D42A27DB-BD31-4B8C-83A1-F6EECF244321}">
                <p14:modId xmlns:p14="http://schemas.microsoft.com/office/powerpoint/2010/main" xmlns="" val="3043357204"/>
              </p:ext>
            </p:extLst>
          </p:nvPr>
        </p:nvGraphicFramePr>
        <p:xfrm>
          <a:off x="755576" y="1052736"/>
          <a:ext cx="7920880" cy="4917544"/>
        </p:xfrm>
        <a:graphic>
          <a:graphicData uri="http://schemas.openxmlformats.org/drawingml/2006/table">
            <a:tbl>
              <a:tblPr firstRow="1" bandRow="1">
                <a:tableStyleId>{93296810-A885-4BE3-A3E7-6D5BEEA58F35}</a:tableStyleId>
              </a:tblPr>
              <a:tblGrid>
                <a:gridCol w="432048"/>
                <a:gridCol w="6912768"/>
                <a:gridCol w="576064"/>
              </a:tblGrid>
              <a:tr h="648072">
                <a:tc gridSpan="3">
                  <a:txBody>
                    <a:bodyPr/>
                    <a:lstStyle/>
                    <a:p>
                      <a:r>
                        <a:rPr lang="en-ZA" dirty="0" smtClean="0">
                          <a:effectLst>
                            <a:outerShdw blurRad="38100" dist="38100" dir="2700000" algn="tl">
                              <a:srgbClr val="000000">
                                <a:alpha val="43137"/>
                              </a:srgbClr>
                            </a:outerShdw>
                          </a:effectLst>
                        </a:rPr>
                        <a:t>Attributes of a MOSH leading practice Champion</a:t>
                      </a:r>
                      <a:endParaRPr lang="en-ZA" dirty="0">
                        <a:effectLst>
                          <a:outerShdw blurRad="38100" dist="38100" dir="2700000" algn="tl">
                            <a:srgbClr val="000000">
                              <a:alpha val="43137"/>
                            </a:srgbClr>
                          </a:outerShdw>
                        </a:effectLst>
                      </a:endParaRPr>
                    </a:p>
                  </a:txBody>
                  <a:tcPr anchor="ctr"/>
                </a:tc>
                <a:tc hMerge="1">
                  <a:txBody>
                    <a:bodyPr/>
                    <a:lstStyle/>
                    <a:p>
                      <a:endParaRPr lang="en-ZA" dirty="0"/>
                    </a:p>
                  </a:txBody>
                  <a:tcPr/>
                </a:tc>
                <a:tc hMerge="1">
                  <a:txBody>
                    <a:bodyPr/>
                    <a:lstStyle/>
                    <a:p>
                      <a:endParaRPr lang="en-ZA" dirty="0"/>
                    </a:p>
                  </a:txBody>
                  <a:tcPr/>
                </a:tc>
              </a:tr>
              <a:tr h="1008112">
                <a:tc>
                  <a:txBody>
                    <a:bodyPr/>
                    <a:lstStyle/>
                    <a:p>
                      <a:r>
                        <a:rPr lang="en-ZA" sz="1400" b="1" dirty="0" smtClean="0"/>
                        <a:t>1</a:t>
                      </a:r>
                      <a:endParaRPr lang="en-ZA" sz="1400" b="1" dirty="0"/>
                    </a:p>
                  </a:txBody>
                  <a:tcPr anchor="ctr" anchorCtr="1"/>
                </a:tc>
                <a:tc>
                  <a:txBody>
                    <a:bodyPr/>
                    <a:lstStyle/>
                    <a:p>
                      <a:r>
                        <a:rPr lang="en-ZA" sz="1400" b="1" dirty="0" smtClean="0"/>
                        <a:t>Credibility: </a:t>
                      </a:r>
                      <a:r>
                        <a:rPr lang="en-ZA" sz="1400" dirty="0" smtClean="0"/>
                        <a:t>An essential requirement is that the champion should be credible. This individual should preferably be someone linked directly to the specific discipline and should be at an appropriately high level in the organisation.  He/she should have good levels of knowledge, energy, leadership, communication skills and personal credibility.</a:t>
                      </a:r>
                      <a:endParaRPr lang="en-ZA" sz="1400" dirty="0"/>
                    </a:p>
                  </a:txBody>
                  <a:tcPr/>
                </a:tc>
                <a:tc>
                  <a:txBody>
                    <a:bodyPr/>
                    <a:lstStyle/>
                    <a:p>
                      <a:endParaRPr lang="en-ZA" dirty="0"/>
                    </a:p>
                  </a:txBody>
                  <a:tcPr/>
                </a:tc>
              </a:tr>
              <a:tr h="332176">
                <a:tc>
                  <a:txBody>
                    <a:bodyPr/>
                    <a:lstStyle/>
                    <a:p>
                      <a:r>
                        <a:rPr lang="en-ZA" sz="1400" b="1" dirty="0" smtClean="0"/>
                        <a:t>2</a:t>
                      </a:r>
                      <a:endParaRPr lang="en-ZA" sz="1400" b="1" dirty="0"/>
                    </a:p>
                  </a:txBody>
                  <a:tcPr anchor="ctr" anchorCtr="1"/>
                </a:tc>
                <a:tc>
                  <a:txBody>
                    <a:bodyPr/>
                    <a:lstStyle/>
                    <a:p>
                      <a:r>
                        <a:rPr lang="en-ZA" sz="1400" b="1" kern="1200" dirty="0" smtClean="0">
                          <a:solidFill>
                            <a:schemeClr val="dk1"/>
                          </a:solidFill>
                          <a:effectLst/>
                          <a:latin typeface="+mn-lt"/>
                          <a:ea typeface="+mn-ea"/>
                          <a:cs typeface="+mn-cs"/>
                        </a:rPr>
                        <a:t>Involvement:</a:t>
                      </a:r>
                      <a:r>
                        <a:rPr lang="en-ZA" sz="1400" kern="1200" dirty="0" smtClean="0">
                          <a:solidFill>
                            <a:schemeClr val="dk1"/>
                          </a:solidFill>
                          <a:effectLst/>
                          <a:latin typeface="+mn-lt"/>
                          <a:ea typeface="+mn-ea"/>
                          <a:cs typeface="+mn-cs"/>
                        </a:rPr>
                        <a:t> Having selected an individual with the right potential, it is essential that he/she has sufficient time available to adequately perform the functions of project management and championship.  To do this, the person needs to become deeply involved in the details of the technology as well as the people components of the leading practice, to appreciate the issues and problems, and to assist in, or be knowledgeable about their solution</a:t>
                      </a:r>
                      <a:endParaRPr lang="en-ZA" sz="1400" dirty="0"/>
                    </a:p>
                  </a:txBody>
                  <a:tcPr/>
                </a:tc>
                <a:tc>
                  <a:txBody>
                    <a:bodyPr/>
                    <a:lstStyle/>
                    <a:p>
                      <a:endParaRPr lang="en-ZA"/>
                    </a:p>
                  </a:txBody>
                  <a:tcPr/>
                </a:tc>
              </a:tr>
              <a:tr h="332176">
                <a:tc>
                  <a:txBody>
                    <a:bodyPr/>
                    <a:lstStyle/>
                    <a:p>
                      <a:r>
                        <a:rPr lang="en-ZA" sz="1400" b="1" dirty="0" smtClean="0"/>
                        <a:t>3</a:t>
                      </a:r>
                      <a:endParaRPr lang="en-ZA" sz="1400" b="1" dirty="0"/>
                    </a:p>
                  </a:txBody>
                  <a:tcPr anchor="ctr" anchorCtr="1"/>
                </a:tc>
                <a:tc>
                  <a:txBody>
                    <a:bodyPr/>
                    <a:lstStyle/>
                    <a:p>
                      <a:r>
                        <a:rPr lang="en-ZA" sz="1400" b="1" kern="1200" dirty="0" smtClean="0">
                          <a:solidFill>
                            <a:schemeClr val="dk1"/>
                          </a:solidFill>
                          <a:effectLst/>
                          <a:latin typeface="+mn-lt"/>
                          <a:ea typeface="+mn-ea"/>
                          <a:cs typeface="+mn-cs"/>
                        </a:rPr>
                        <a:t>Leadership:</a:t>
                      </a:r>
                      <a:r>
                        <a:rPr lang="en-ZA" sz="1400" kern="1200" dirty="0" smtClean="0">
                          <a:solidFill>
                            <a:schemeClr val="dk1"/>
                          </a:solidFill>
                          <a:effectLst/>
                          <a:latin typeface="+mn-lt"/>
                          <a:ea typeface="+mn-ea"/>
                          <a:cs typeface="+mn-cs"/>
                        </a:rPr>
                        <a:t> An important role of the person selected will be that of providing leadership in overcoming implementation problems that arise, including that of energising lagging aspects of the process.  It will also include the provision of insightful input into the development of strategies and plans for the progressive adoption of the leading practice across the mine.</a:t>
                      </a:r>
                      <a:endParaRPr lang="en-ZA" sz="1400" dirty="0"/>
                    </a:p>
                  </a:txBody>
                  <a:tcPr/>
                </a:tc>
                <a:tc>
                  <a:txBody>
                    <a:bodyPr/>
                    <a:lstStyle/>
                    <a:p>
                      <a:endParaRPr lang="en-ZA"/>
                    </a:p>
                  </a:txBody>
                  <a:tcPr/>
                </a:tc>
              </a:tr>
              <a:tr h="332176">
                <a:tc>
                  <a:txBody>
                    <a:bodyPr/>
                    <a:lstStyle/>
                    <a:p>
                      <a:r>
                        <a:rPr lang="en-ZA" sz="1400" b="1" dirty="0" smtClean="0"/>
                        <a:t>4</a:t>
                      </a:r>
                      <a:endParaRPr lang="en-ZA" sz="1400" b="1" dirty="0"/>
                    </a:p>
                  </a:txBody>
                  <a:tcPr anchor="ctr" anchorCtr="1"/>
                </a:tc>
                <a:tc>
                  <a:txBody>
                    <a:bodyPr/>
                    <a:lstStyle/>
                    <a:p>
                      <a:r>
                        <a:rPr lang="en-ZA" sz="1400" b="1" dirty="0" smtClean="0"/>
                        <a:t>Communication:</a:t>
                      </a:r>
                      <a:r>
                        <a:rPr lang="en-ZA" sz="1400" dirty="0" smtClean="0"/>
                        <a:t>  A particularly key role will be that of being an effective spokesperson for the leading practice being championed.  To do this effectively, the champion should accumulate key data and prepare appropriate documents and presentations to communicate such performance and technical data to interested parties, initially at the mine, but in due course on behalf of the mine at industry workshops, conferences, and so on.</a:t>
                      </a:r>
                      <a:endParaRPr lang="en-ZA" sz="1400" dirty="0"/>
                    </a:p>
                  </a:txBody>
                  <a:tcPr/>
                </a:tc>
                <a:tc>
                  <a:txBody>
                    <a:bodyPr/>
                    <a:lstStyle/>
                    <a:p>
                      <a:endParaRPr lang="en-ZA" dirty="0"/>
                    </a:p>
                  </a:txBody>
                  <a:tcPr/>
                </a:tc>
              </a:tr>
            </a:tbl>
          </a:graphicData>
        </a:graphic>
      </p:graphicFrame>
      <p:sp>
        <p:nvSpPr>
          <p:cNvPr id="8" name="TextBox 7"/>
          <p:cNvSpPr txBox="1"/>
          <p:nvPr/>
        </p:nvSpPr>
        <p:spPr>
          <a:xfrm>
            <a:off x="8172400" y="1206632"/>
            <a:ext cx="360040" cy="338554"/>
          </a:xfrm>
          <a:prstGeom prst="rect">
            <a:avLst/>
          </a:prstGeom>
          <a:solidFill>
            <a:schemeClr val="bg1"/>
          </a:solidFill>
          <a:ln>
            <a:solidFill>
              <a:schemeClr val="tx1"/>
            </a:solidFill>
          </a:ln>
        </p:spPr>
        <p:txBody>
          <a:bodyPr wrap="square" rtlCol="0">
            <a:spAutoFit/>
          </a:bodyPr>
          <a:lstStyle/>
          <a:p>
            <a:r>
              <a:rPr lang="en-ZA" sz="1600" dirty="0" smtClean="0">
                <a:sym typeface="Webdings"/>
              </a:rPr>
              <a:t></a:t>
            </a:r>
            <a:endParaRPr lang="en-ZA" sz="1600" dirty="0"/>
          </a:p>
        </p:txBody>
      </p:sp>
      <p:sp>
        <p:nvSpPr>
          <p:cNvPr id="25" name="TextBox 24"/>
          <p:cNvSpPr txBox="1"/>
          <p:nvPr/>
        </p:nvSpPr>
        <p:spPr>
          <a:xfrm>
            <a:off x="8197179" y="1988840"/>
            <a:ext cx="360040" cy="338554"/>
          </a:xfrm>
          <a:prstGeom prst="rect">
            <a:avLst/>
          </a:prstGeom>
          <a:solidFill>
            <a:schemeClr val="bg1"/>
          </a:solidFill>
          <a:ln>
            <a:solidFill>
              <a:schemeClr val="tx1"/>
            </a:solidFill>
          </a:ln>
        </p:spPr>
        <p:txBody>
          <a:bodyPr wrap="square" rtlCol="0">
            <a:spAutoFit/>
          </a:bodyPr>
          <a:lstStyle/>
          <a:p>
            <a:endParaRPr lang="en-ZA" sz="1600" dirty="0"/>
          </a:p>
        </p:txBody>
      </p:sp>
      <p:sp>
        <p:nvSpPr>
          <p:cNvPr id="26" name="TextBox 25"/>
          <p:cNvSpPr txBox="1"/>
          <p:nvPr/>
        </p:nvSpPr>
        <p:spPr>
          <a:xfrm>
            <a:off x="8197179" y="3121510"/>
            <a:ext cx="360040" cy="338554"/>
          </a:xfrm>
          <a:prstGeom prst="rect">
            <a:avLst/>
          </a:prstGeom>
          <a:solidFill>
            <a:schemeClr val="bg1"/>
          </a:solidFill>
          <a:ln>
            <a:solidFill>
              <a:schemeClr val="tx1"/>
            </a:solidFill>
          </a:ln>
        </p:spPr>
        <p:txBody>
          <a:bodyPr wrap="square" rtlCol="0">
            <a:spAutoFit/>
          </a:bodyPr>
          <a:lstStyle/>
          <a:p>
            <a:endParaRPr lang="en-ZA" sz="1600" dirty="0"/>
          </a:p>
        </p:txBody>
      </p:sp>
      <p:sp>
        <p:nvSpPr>
          <p:cNvPr id="31" name="TextBox 30"/>
          <p:cNvSpPr txBox="1"/>
          <p:nvPr/>
        </p:nvSpPr>
        <p:spPr>
          <a:xfrm>
            <a:off x="8199696" y="4193792"/>
            <a:ext cx="360040" cy="338554"/>
          </a:xfrm>
          <a:prstGeom prst="rect">
            <a:avLst/>
          </a:prstGeom>
          <a:solidFill>
            <a:schemeClr val="bg1"/>
          </a:solidFill>
          <a:ln>
            <a:solidFill>
              <a:schemeClr val="tx1"/>
            </a:solidFill>
          </a:ln>
        </p:spPr>
        <p:txBody>
          <a:bodyPr wrap="square" rtlCol="0">
            <a:spAutoFit/>
          </a:bodyPr>
          <a:lstStyle/>
          <a:p>
            <a:endParaRPr lang="en-ZA" sz="1600" dirty="0"/>
          </a:p>
        </p:txBody>
      </p:sp>
      <p:sp>
        <p:nvSpPr>
          <p:cNvPr id="32" name="TextBox 31"/>
          <p:cNvSpPr txBox="1"/>
          <p:nvPr/>
        </p:nvSpPr>
        <p:spPr>
          <a:xfrm>
            <a:off x="8203464" y="5209742"/>
            <a:ext cx="360040" cy="338554"/>
          </a:xfrm>
          <a:prstGeom prst="rect">
            <a:avLst/>
          </a:prstGeom>
          <a:solidFill>
            <a:schemeClr val="bg1"/>
          </a:solidFill>
          <a:ln>
            <a:solidFill>
              <a:schemeClr val="tx1"/>
            </a:solidFill>
          </a:ln>
        </p:spPr>
        <p:txBody>
          <a:bodyPr wrap="square" rtlCol="0">
            <a:spAutoFit/>
          </a:bodyPr>
          <a:lstStyle/>
          <a:p>
            <a:endParaRPr lang="en-ZA" sz="1600" dirty="0"/>
          </a:p>
        </p:txBody>
      </p:sp>
    </p:spTree>
    <p:extLst>
      <p:ext uri="{BB962C8B-B14F-4D97-AF65-F5344CB8AC3E}">
        <p14:creationId xmlns:p14="http://schemas.microsoft.com/office/powerpoint/2010/main" xmlns="" val="3262524121"/>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85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p:cNvSpPr/>
          <p:nvPr/>
        </p:nvSpPr>
        <p:spPr>
          <a:xfrm>
            <a:off x="0" y="6192688"/>
            <a:ext cx="914400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1" name="Picture 2"/>
          <p:cNvPicPr>
            <a:picLocks noChangeAspect="1" noChangeArrowheads="1"/>
          </p:cNvPicPr>
          <p:nvPr/>
        </p:nvPicPr>
        <p:blipFill>
          <a:blip r:embed="rId3" cstate="print"/>
          <a:srcRect/>
          <a:stretch>
            <a:fillRect/>
          </a:stretch>
        </p:blipFill>
        <p:spPr bwMode="auto">
          <a:xfrm>
            <a:off x="107504" y="6243040"/>
            <a:ext cx="857256" cy="597720"/>
          </a:xfrm>
          <a:prstGeom prst="rect">
            <a:avLst/>
          </a:prstGeom>
          <a:noFill/>
          <a:ln w="9525">
            <a:noFill/>
            <a:miter lim="800000"/>
            <a:headEnd/>
            <a:tailEnd/>
          </a:ln>
          <a:effectLst/>
        </p:spPr>
      </p:pic>
      <p:pic>
        <p:nvPicPr>
          <p:cNvPr id="9" name="Picture 8"/>
          <p:cNvPicPr>
            <a:picLocks noChangeAspect="1" noChangeArrowheads="1"/>
          </p:cNvPicPr>
          <p:nvPr/>
        </p:nvPicPr>
        <p:blipFill>
          <a:blip r:embed="rId4" cstate="print"/>
          <a:srcRect/>
          <a:stretch>
            <a:fillRect/>
          </a:stretch>
        </p:blipFill>
        <p:spPr bwMode="auto">
          <a:xfrm>
            <a:off x="7976578" y="6276393"/>
            <a:ext cx="992330" cy="464975"/>
          </a:xfrm>
          <a:prstGeom prst="rect">
            <a:avLst/>
          </a:prstGeom>
          <a:noFill/>
          <a:ln w="9525">
            <a:noFill/>
            <a:miter lim="800000"/>
            <a:headEnd/>
            <a:tailEnd/>
          </a:ln>
          <a:effectLst/>
        </p:spPr>
      </p:pic>
      <p:sp>
        <p:nvSpPr>
          <p:cNvPr id="10" name="Text Placeholder 4"/>
          <p:cNvSpPr txBox="1">
            <a:spLocks/>
          </p:cNvSpPr>
          <p:nvPr/>
        </p:nvSpPr>
        <p:spPr>
          <a:xfrm>
            <a:off x="1500166" y="6306138"/>
            <a:ext cx="6572296" cy="357187"/>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ZA" sz="2000" b="1" i="0" u="none" strike="noStrike" kern="1200" cap="none" spc="0" normalizeH="0" baseline="0" noProof="0" dirty="0" smtClean="0">
                <a:ln>
                  <a:noFill/>
                </a:ln>
                <a:solidFill>
                  <a:schemeClr val="tx1">
                    <a:lumMod val="50000"/>
                    <a:lumOff val="50000"/>
                  </a:schemeClr>
                </a:solidFill>
                <a:effectLst/>
                <a:uLnTx/>
                <a:uFillTx/>
                <a:latin typeface="Arial" pitchFamily="34" charset="0"/>
                <a:cs typeface="Arial" pitchFamily="34" charset="0"/>
              </a:rPr>
              <a:t>Leading the change to zero harm</a:t>
            </a:r>
            <a:endParaRPr kumimoji="0" lang="en-ZA" sz="2000" b="1" i="0" u="none" strike="noStrike" kern="1200" cap="none" spc="0" normalizeH="0" baseline="0" noProof="0" dirty="0">
              <a:ln>
                <a:noFill/>
              </a:ln>
              <a:solidFill>
                <a:schemeClr val="tx1">
                  <a:lumMod val="50000"/>
                  <a:lumOff val="50000"/>
                </a:schemeClr>
              </a:solidFill>
              <a:effectLst/>
              <a:uLnTx/>
              <a:uFillTx/>
              <a:latin typeface="Arial" pitchFamily="34" charset="0"/>
              <a:cs typeface="Arial" pitchFamily="34" charset="0"/>
            </a:endParaRPr>
          </a:p>
        </p:txBody>
      </p:sp>
      <p:sp>
        <p:nvSpPr>
          <p:cNvPr id="8" name="Rectangle 7"/>
          <p:cNvSpPr/>
          <p:nvPr/>
        </p:nvSpPr>
        <p:spPr>
          <a:xfrm>
            <a:off x="4014896" y="1399128"/>
            <a:ext cx="4572000" cy="1323439"/>
          </a:xfrm>
          <a:prstGeom prst="rect">
            <a:avLst/>
          </a:prstGeom>
        </p:spPr>
        <p:txBody>
          <a:bodyPr>
            <a:spAutoFit/>
          </a:bodyPr>
          <a:lstStyle/>
          <a:p>
            <a:pPr algn="ctr"/>
            <a:r>
              <a:rPr lang="en-ZA"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Questions and</a:t>
            </a:r>
          </a:p>
          <a:p>
            <a:pPr algn="ctr"/>
            <a:r>
              <a:rPr lang="en-ZA"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Answer session</a:t>
            </a:r>
            <a:endParaRPr lang="en-ZA"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1" name="Picture 2" descr="http://www.danpontefract.com/wp-content/uploads/2014/03/presenter_wireless_headset_and_notes_800_1195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6603" y="0"/>
            <a:ext cx="3899333" cy="619006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 name="Straight Connector 11"/>
          <p:cNvCxnSpPr/>
          <p:nvPr/>
        </p:nvCxnSpPr>
        <p:spPr>
          <a:xfrm flipH="1">
            <a:off x="251520" y="6093296"/>
            <a:ext cx="84969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3"/>
          <p:cNvSpPr txBox="1"/>
          <p:nvPr/>
        </p:nvSpPr>
        <p:spPr>
          <a:xfrm>
            <a:off x="7917916" y="5713511"/>
            <a:ext cx="86260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400" dirty="0" smtClean="0"/>
              <a:t>By </a:t>
            </a:r>
            <a:r>
              <a:rPr lang="en-ZA" sz="1400" dirty="0" err="1" smtClean="0"/>
              <a:t>Gerrie</a:t>
            </a:r>
            <a:endParaRPr lang="en-ZA" sz="1400" dirty="0"/>
          </a:p>
        </p:txBody>
      </p:sp>
    </p:spTree>
    <p:extLst>
      <p:ext uri="{BB962C8B-B14F-4D97-AF65-F5344CB8AC3E}">
        <p14:creationId xmlns:p14="http://schemas.microsoft.com/office/powerpoint/2010/main" xmlns="" val="343459761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237312"/>
            <a:ext cx="9144000" cy="620688"/>
          </a:xfrm>
          <a:prstGeom prst="rect">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ZA" sz="2000" b="1" dirty="0" smtClean="0">
                <a:solidFill>
                  <a:schemeClr val="bg1">
                    <a:lumMod val="95000"/>
                  </a:schemeClr>
                </a:solidFill>
                <a:effectLst>
                  <a:outerShdw blurRad="38100" dist="38100" dir="2700000" algn="tl">
                    <a:srgbClr val="000000">
                      <a:alpha val="43137"/>
                    </a:srgbClr>
                  </a:outerShdw>
                </a:effectLst>
              </a:rPr>
              <a:t>Leading the change to zero harm </a:t>
            </a:r>
            <a:endParaRPr lang="en-ZA" sz="2000" b="1" dirty="0">
              <a:solidFill>
                <a:schemeClr val="bg1">
                  <a:lumMod val="95000"/>
                </a:schemeClr>
              </a:solidFill>
              <a:effectLst>
                <a:outerShdw blurRad="38100" dist="38100" dir="2700000" algn="tl">
                  <a:srgbClr val="000000">
                    <a:alpha val="43137"/>
                  </a:srgbClr>
                </a:outerShdw>
              </a:effectLst>
            </a:endParaRPr>
          </a:p>
        </p:txBody>
      </p:sp>
      <p:sp>
        <p:nvSpPr>
          <p:cNvPr id="9" name="Rectangle 8"/>
          <p:cNvSpPr/>
          <p:nvPr/>
        </p:nvSpPr>
        <p:spPr>
          <a:xfrm>
            <a:off x="755576" y="764704"/>
            <a:ext cx="8388424" cy="943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itle 1"/>
          <p:cNvSpPr txBox="1">
            <a:spLocks/>
          </p:cNvSpPr>
          <p:nvPr/>
        </p:nvSpPr>
        <p:spPr>
          <a:xfrm>
            <a:off x="600596" y="243271"/>
            <a:ext cx="7643812" cy="504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2400" b="1" dirty="0" smtClean="0">
                <a:latin typeface="Arial" pitchFamily="34" charset="0"/>
                <a:cs typeface="Arial" pitchFamily="34" charset="0"/>
              </a:rPr>
              <a:t>Programme</a:t>
            </a:r>
            <a:endParaRPr lang="en-ZA" sz="2400" b="1" dirty="0">
              <a:latin typeface="Arial" pitchFamily="34" charset="0"/>
              <a:cs typeface="Arial" pitchFamily="34" charset="0"/>
            </a:endParaRPr>
          </a:p>
        </p:txBody>
      </p:sp>
      <p:pic>
        <p:nvPicPr>
          <p:cNvPr id="23" name="Picture 22"/>
          <p:cNvPicPr>
            <a:picLocks noChangeAspect="1" noChangeArrowheads="1"/>
          </p:cNvPicPr>
          <p:nvPr/>
        </p:nvPicPr>
        <p:blipFill>
          <a:blip r:embed="rId2" cstate="print"/>
          <a:srcRect/>
          <a:stretch>
            <a:fillRect/>
          </a:stretch>
        </p:blipFill>
        <p:spPr bwMode="auto">
          <a:xfrm>
            <a:off x="7926962" y="6297856"/>
            <a:ext cx="1091563" cy="511473"/>
          </a:xfrm>
          <a:prstGeom prst="rect">
            <a:avLst/>
          </a:prstGeom>
          <a:noFill/>
          <a:ln w="9525">
            <a:noFill/>
            <a:miter lim="800000"/>
            <a:headEnd/>
            <a:tailEnd/>
          </a:ln>
          <a:effectLst/>
        </p:spPr>
      </p:pic>
      <p:pic>
        <p:nvPicPr>
          <p:cNvPr id="19" name="Picture 18" descr="cmlogoDE copy"/>
          <p:cNvPicPr>
            <a:picLocks noChangeAspect="1" noChangeArrowheads="1"/>
          </p:cNvPicPr>
          <p:nvPr/>
        </p:nvPicPr>
        <p:blipFill>
          <a:blip r:embed="rId3" cstate="screen">
            <a:biLevel thresh="50000"/>
          </a:blip>
          <a:srcRect/>
          <a:stretch>
            <a:fillRect/>
          </a:stretch>
        </p:blipFill>
        <p:spPr bwMode="auto">
          <a:xfrm>
            <a:off x="154805" y="6292133"/>
            <a:ext cx="859639" cy="531798"/>
          </a:xfrm>
          <a:prstGeom prst="rect">
            <a:avLst/>
          </a:prstGeom>
          <a:noFill/>
          <a:ln w="9525">
            <a:noFill/>
            <a:miter lim="800000"/>
            <a:headEnd/>
            <a:tailEnd/>
          </a:ln>
          <a:effectLst/>
        </p:spPr>
      </p:pic>
      <p:sp>
        <p:nvSpPr>
          <p:cNvPr id="20" name="Text Placeholder 4"/>
          <p:cNvSpPr txBox="1">
            <a:spLocks/>
          </p:cNvSpPr>
          <p:nvPr/>
        </p:nvSpPr>
        <p:spPr>
          <a:xfrm>
            <a:off x="6977678" y="80628"/>
            <a:ext cx="2130826" cy="252028"/>
          </a:xfrm>
          <a:prstGeom prst="rect">
            <a:avLst/>
          </a:prstGeom>
          <a:solidFill>
            <a:schemeClr val="bg1"/>
          </a:solidFill>
          <a:ln>
            <a:solidFill>
              <a:schemeClr val="tx1"/>
            </a:solidFill>
          </a:ln>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ZA" sz="1000" i="0" u="none" strike="noStrike" kern="1200" cap="none" spc="0" normalizeH="0" baseline="0" noProof="0" dirty="0" smtClean="0">
                <a:ln>
                  <a:noFill/>
                </a:ln>
                <a:effectLst/>
                <a:uLnTx/>
                <a:uFillTx/>
                <a:latin typeface="Arial" pitchFamily="34" charset="0"/>
                <a:cs typeface="Arial" pitchFamily="34" charset="0"/>
              </a:rPr>
              <a:t>MOSH Learning</a:t>
            </a:r>
            <a:r>
              <a:rPr kumimoji="0" lang="en-ZA" sz="1000" i="0" u="none" strike="noStrike" kern="1200" cap="none" spc="0" normalizeH="0" noProof="0" dirty="0" smtClean="0">
                <a:ln>
                  <a:noFill/>
                </a:ln>
                <a:effectLst/>
                <a:uLnTx/>
                <a:uFillTx/>
                <a:latin typeface="Arial" pitchFamily="34" charset="0"/>
                <a:cs typeface="Arial" pitchFamily="34" charset="0"/>
              </a:rPr>
              <a:t> Hub – </a:t>
            </a:r>
            <a:r>
              <a:rPr kumimoji="0" lang="en-ZA" sz="1000" i="0" u="none" strike="noStrike" kern="1200" cap="none" spc="0" normalizeH="0" noProof="0" dirty="0" smtClean="0">
                <a:ln>
                  <a:noFill/>
                </a:ln>
                <a:solidFill>
                  <a:srgbClr val="EAB200"/>
                </a:solidFill>
                <a:effectLst/>
                <a:uLnTx/>
                <a:uFillTx/>
                <a:latin typeface="Arial" pitchFamily="34" charset="0"/>
                <a:cs typeface="Arial" pitchFamily="34" charset="0"/>
              </a:rPr>
              <a:t>Dust Team</a:t>
            </a:r>
            <a:endParaRPr kumimoji="0" lang="en-ZA" sz="1000" i="0" u="none" strike="noStrike" kern="1200" cap="none" spc="0" normalizeH="0" baseline="0" noProof="0" dirty="0">
              <a:ln>
                <a:noFill/>
              </a:ln>
              <a:solidFill>
                <a:srgbClr val="EAB200"/>
              </a:solidFill>
              <a:effectLst/>
              <a:uLnTx/>
              <a:uFillTx/>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425580830"/>
              </p:ext>
            </p:extLst>
          </p:nvPr>
        </p:nvGraphicFramePr>
        <p:xfrm>
          <a:off x="323528" y="1063131"/>
          <a:ext cx="8593658" cy="5013960"/>
        </p:xfrm>
        <a:graphic>
          <a:graphicData uri="http://schemas.openxmlformats.org/drawingml/2006/table">
            <a:tbl>
              <a:tblPr firstRow="1" firstCol="1" bandRow="1">
                <a:tableStyleId>{93296810-A885-4BE3-A3E7-6D5BEEA58F35}</a:tableStyleId>
              </a:tblPr>
              <a:tblGrid>
                <a:gridCol w="496861"/>
                <a:gridCol w="4214950"/>
                <a:gridCol w="1450575"/>
                <a:gridCol w="2431272"/>
              </a:tblGrid>
              <a:tr h="314709">
                <a:tc>
                  <a:txBody>
                    <a:bodyPr/>
                    <a:lstStyle/>
                    <a:p>
                      <a:pPr algn="ctr">
                        <a:lnSpc>
                          <a:spcPct val="150000"/>
                        </a:lnSpc>
                        <a:spcBef>
                          <a:spcPts val="600"/>
                        </a:spcBef>
                        <a:spcAft>
                          <a:spcPts val="0"/>
                        </a:spcAft>
                      </a:pPr>
                      <a:r>
                        <a:rPr lang="en-ZA" sz="1400" dirty="0">
                          <a:effectLst/>
                        </a:rPr>
                        <a:t>No</a:t>
                      </a:r>
                      <a:endParaRPr lang="en-ZA" sz="1400" dirty="0">
                        <a:effectLst/>
                        <a:latin typeface="Arial"/>
                        <a:ea typeface="Times New Roman"/>
                        <a:cs typeface="Times New Roman"/>
                      </a:endParaRPr>
                    </a:p>
                  </a:txBody>
                  <a:tcPr marL="67589" marR="67589" marT="0" marB="0"/>
                </a:tc>
                <a:tc>
                  <a:txBody>
                    <a:bodyPr/>
                    <a:lstStyle/>
                    <a:p>
                      <a:pPr algn="l">
                        <a:spcAft>
                          <a:spcPts val="0"/>
                        </a:spcAft>
                      </a:pPr>
                      <a:r>
                        <a:rPr lang="en-ZA" sz="1400">
                          <a:effectLst/>
                        </a:rPr>
                        <a:t>Activity</a:t>
                      </a:r>
                      <a:endParaRPr lang="en-ZA" sz="1400">
                        <a:effectLst/>
                        <a:latin typeface="Arial"/>
                        <a:ea typeface="Times New Roman"/>
                        <a:cs typeface="Times New Roman"/>
                      </a:endParaRPr>
                    </a:p>
                  </a:txBody>
                  <a:tcPr marL="67589" marR="67589" marT="0" marB="0" anchor="ctr"/>
                </a:tc>
                <a:tc>
                  <a:txBody>
                    <a:bodyPr/>
                    <a:lstStyle/>
                    <a:p>
                      <a:pPr algn="ctr">
                        <a:lnSpc>
                          <a:spcPct val="120000"/>
                        </a:lnSpc>
                        <a:spcAft>
                          <a:spcPts val="0"/>
                        </a:spcAft>
                        <a:tabLst>
                          <a:tab pos="2637155" algn="ctr"/>
                          <a:tab pos="5274310" algn="r"/>
                          <a:tab pos="457200" algn="l"/>
                        </a:tabLst>
                      </a:pPr>
                      <a:r>
                        <a:rPr lang="en-GB" sz="1400">
                          <a:effectLst/>
                        </a:rPr>
                        <a:t>Time</a:t>
                      </a:r>
                      <a:endParaRPr lang="en-ZA" sz="1400" b="1">
                        <a:effectLst/>
                        <a:latin typeface="Arial"/>
                        <a:ea typeface="Times New Roman"/>
                        <a:cs typeface="Times New Roman"/>
                      </a:endParaRPr>
                    </a:p>
                  </a:txBody>
                  <a:tcPr marL="67589" marR="67589" marT="0" marB="0" anchor="ctr"/>
                </a:tc>
                <a:tc>
                  <a:txBody>
                    <a:bodyPr/>
                    <a:lstStyle/>
                    <a:p>
                      <a:pPr algn="ctr">
                        <a:spcAft>
                          <a:spcPts val="0"/>
                        </a:spcAft>
                      </a:pPr>
                      <a:r>
                        <a:rPr lang="en-ZA" sz="1400">
                          <a:effectLst/>
                        </a:rPr>
                        <a:t>Responsible</a:t>
                      </a:r>
                      <a:endParaRPr lang="en-ZA" sz="1400">
                        <a:effectLst/>
                        <a:latin typeface="Arial"/>
                        <a:ea typeface="Times New Roman"/>
                        <a:cs typeface="Times New Roman"/>
                      </a:endParaRPr>
                    </a:p>
                  </a:txBody>
                  <a:tcPr marL="67589" marR="67589" marT="0" marB="0" anchor="ctr"/>
                </a:tc>
              </a:tr>
              <a:tr h="314709">
                <a:tc>
                  <a:txBody>
                    <a:bodyPr/>
                    <a:lstStyle/>
                    <a:p>
                      <a:pPr algn="ctr">
                        <a:lnSpc>
                          <a:spcPct val="150000"/>
                        </a:lnSpc>
                        <a:spcBef>
                          <a:spcPts val="600"/>
                        </a:spcBef>
                        <a:spcAft>
                          <a:spcPts val="0"/>
                        </a:spcAft>
                      </a:pPr>
                      <a:r>
                        <a:rPr lang="en-ZA" sz="1400">
                          <a:effectLst/>
                        </a:rPr>
                        <a:t>1</a:t>
                      </a:r>
                      <a:endParaRPr lang="en-ZA" sz="1400">
                        <a:effectLst/>
                        <a:latin typeface="Arial"/>
                        <a:ea typeface="Times New Roman"/>
                        <a:cs typeface="Times New Roman"/>
                      </a:endParaRPr>
                    </a:p>
                  </a:txBody>
                  <a:tcPr marL="67589" marR="67589" marT="0" marB="0" anchor="ctr"/>
                </a:tc>
                <a:tc>
                  <a:txBody>
                    <a:bodyPr/>
                    <a:lstStyle/>
                    <a:p>
                      <a:pPr algn="l">
                        <a:spcAft>
                          <a:spcPts val="0"/>
                        </a:spcAft>
                      </a:pPr>
                      <a:r>
                        <a:rPr lang="en-ZA" sz="1400" dirty="0">
                          <a:solidFill>
                            <a:schemeClr val="tx1">
                              <a:lumMod val="50000"/>
                              <a:lumOff val="50000"/>
                            </a:schemeClr>
                          </a:solidFill>
                          <a:effectLst/>
                        </a:rPr>
                        <a:t>Registration</a:t>
                      </a:r>
                      <a:endParaRPr lang="en-ZA" sz="1400" dirty="0">
                        <a:solidFill>
                          <a:schemeClr val="tx1">
                            <a:lumMod val="50000"/>
                            <a:lumOff val="50000"/>
                          </a:schemeClr>
                        </a:solidFill>
                        <a:effectLst/>
                        <a:latin typeface="Arial"/>
                        <a:ea typeface="Times New Roman"/>
                        <a:cs typeface="Times New Roman"/>
                      </a:endParaRPr>
                    </a:p>
                  </a:txBody>
                  <a:tcPr marL="67589" marR="67589" marT="0" marB="0" anchor="ctr"/>
                </a:tc>
                <a:tc>
                  <a:txBody>
                    <a:bodyPr/>
                    <a:lstStyle/>
                    <a:p>
                      <a:pPr algn="ctr">
                        <a:lnSpc>
                          <a:spcPct val="120000"/>
                        </a:lnSpc>
                        <a:spcAft>
                          <a:spcPts val="0"/>
                        </a:spcAft>
                        <a:tabLst>
                          <a:tab pos="2637155" algn="ctr"/>
                          <a:tab pos="5274310" algn="r"/>
                          <a:tab pos="457200" algn="l"/>
                        </a:tabLst>
                      </a:pPr>
                      <a:r>
                        <a:rPr lang="en-GB" sz="1400">
                          <a:solidFill>
                            <a:schemeClr val="tx1">
                              <a:lumMod val="50000"/>
                              <a:lumOff val="50000"/>
                            </a:schemeClr>
                          </a:solidFill>
                          <a:effectLst/>
                        </a:rPr>
                        <a:t>07:30 – 09:00</a:t>
                      </a:r>
                      <a:endParaRPr lang="en-ZA" sz="1400" b="1">
                        <a:solidFill>
                          <a:schemeClr val="tx1">
                            <a:lumMod val="50000"/>
                            <a:lumOff val="50000"/>
                          </a:schemeClr>
                        </a:solidFill>
                        <a:effectLst/>
                        <a:latin typeface="Arial"/>
                        <a:ea typeface="Times New Roman"/>
                        <a:cs typeface="Times New Roman"/>
                      </a:endParaRPr>
                    </a:p>
                  </a:txBody>
                  <a:tcPr marL="67589" marR="67589" marT="0" marB="0" anchor="ctr"/>
                </a:tc>
                <a:tc>
                  <a:txBody>
                    <a:bodyPr/>
                    <a:lstStyle/>
                    <a:p>
                      <a:pPr algn="ctr">
                        <a:spcAft>
                          <a:spcPts val="0"/>
                        </a:spcAft>
                      </a:pPr>
                      <a:r>
                        <a:rPr lang="en-ZA" sz="1400">
                          <a:solidFill>
                            <a:schemeClr val="tx1">
                              <a:lumMod val="50000"/>
                              <a:lumOff val="50000"/>
                            </a:schemeClr>
                          </a:solidFill>
                          <a:effectLst/>
                        </a:rPr>
                        <a:t>Delegates</a:t>
                      </a:r>
                      <a:endParaRPr lang="en-ZA" sz="1400">
                        <a:solidFill>
                          <a:schemeClr val="tx1">
                            <a:lumMod val="50000"/>
                            <a:lumOff val="50000"/>
                          </a:schemeClr>
                        </a:solidFill>
                        <a:effectLst/>
                        <a:latin typeface="Arial"/>
                        <a:ea typeface="Times New Roman"/>
                        <a:cs typeface="Times New Roman"/>
                      </a:endParaRPr>
                    </a:p>
                  </a:txBody>
                  <a:tcPr marL="67589" marR="67589" marT="0" marB="0" anchor="ctr"/>
                </a:tc>
              </a:tr>
              <a:tr h="629419">
                <a:tc>
                  <a:txBody>
                    <a:bodyPr/>
                    <a:lstStyle/>
                    <a:p>
                      <a:pPr algn="ctr">
                        <a:lnSpc>
                          <a:spcPct val="150000"/>
                        </a:lnSpc>
                        <a:spcBef>
                          <a:spcPts val="600"/>
                        </a:spcBef>
                        <a:spcAft>
                          <a:spcPts val="0"/>
                        </a:spcAft>
                      </a:pPr>
                      <a:r>
                        <a:rPr lang="en-ZA" sz="1400">
                          <a:effectLst/>
                        </a:rPr>
                        <a:t>2</a:t>
                      </a:r>
                      <a:endParaRPr lang="en-ZA" sz="1400">
                        <a:effectLst/>
                        <a:latin typeface="Arial"/>
                        <a:ea typeface="Times New Roman"/>
                        <a:cs typeface="Times New Roman"/>
                      </a:endParaRPr>
                    </a:p>
                  </a:txBody>
                  <a:tcPr marL="67589" marR="67589" marT="0" marB="0" anchor="ctr"/>
                </a:tc>
                <a:tc>
                  <a:txBody>
                    <a:bodyPr/>
                    <a:lstStyle/>
                    <a:p>
                      <a:pPr algn="l">
                        <a:spcAft>
                          <a:spcPts val="0"/>
                        </a:spcAft>
                      </a:pPr>
                      <a:r>
                        <a:rPr lang="en-ZA" sz="1400" dirty="0">
                          <a:solidFill>
                            <a:schemeClr val="tx1">
                              <a:lumMod val="50000"/>
                              <a:lumOff val="50000"/>
                            </a:schemeClr>
                          </a:solidFill>
                          <a:effectLst/>
                        </a:rPr>
                        <a:t>Community of Practice for Adoption (COPA)</a:t>
                      </a:r>
                    </a:p>
                    <a:p>
                      <a:pPr marL="342900" lvl="0" indent="-342900" algn="l">
                        <a:spcAft>
                          <a:spcPts val="0"/>
                        </a:spcAft>
                        <a:buFont typeface="Symbol"/>
                        <a:buChar char=""/>
                      </a:pPr>
                      <a:r>
                        <a:rPr lang="en-ZA" sz="1400" dirty="0">
                          <a:solidFill>
                            <a:schemeClr val="tx1">
                              <a:lumMod val="50000"/>
                              <a:lumOff val="50000"/>
                            </a:schemeClr>
                          </a:solidFill>
                          <a:effectLst/>
                        </a:rPr>
                        <a:t>Outline the scope of operation</a:t>
                      </a:r>
                    </a:p>
                    <a:p>
                      <a:pPr marL="342900" lvl="0" indent="-342900" algn="l">
                        <a:spcAft>
                          <a:spcPts val="0"/>
                        </a:spcAft>
                        <a:buFont typeface="Symbol"/>
                        <a:buChar char=""/>
                      </a:pPr>
                      <a:r>
                        <a:rPr lang="en-ZA" sz="1400" dirty="0">
                          <a:solidFill>
                            <a:schemeClr val="tx1">
                              <a:lumMod val="50000"/>
                              <a:lumOff val="50000"/>
                            </a:schemeClr>
                          </a:solidFill>
                          <a:effectLst/>
                        </a:rPr>
                        <a:t>Rationale of establishing it</a:t>
                      </a:r>
                      <a:endParaRPr lang="en-ZA" sz="1400" dirty="0">
                        <a:solidFill>
                          <a:schemeClr val="tx1">
                            <a:lumMod val="50000"/>
                            <a:lumOff val="50000"/>
                          </a:schemeClr>
                        </a:solidFill>
                        <a:effectLst/>
                        <a:latin typeface="Arial"/>
                        <a:ea typeface="Times New Roman"/>
                        <a:cs typeface="Times New Roman"/>
                      </a:endParaRPr>
                    </a:p>
                  </a:txBody>
                  <a:tcPr marL="67589" marR="67589" marT="0" marB="0" anchor="ctr"/>
                </a:tc>
                <a:tc>
                  <a:txBody>
                    <a:bodyPr/>
                    <a:lstStyle/>
                    <a:p>
                      <a:pPr algn="ctr">
                        <a:lnSpc>
                          <a:spcPct val="120000"/>
                        </a:lnSpc>
                        <a:spcAft>
                          <a:spcPts val="0"/>
                        </a:spcAft>
                        <a:tabLst>
                          <a:tab pos="2637155" algn="ctr"/>
                          <a:tab pos="5274310" algn="r"/>
                          <a:tab pos="457200" algn="l"/>
                        </a:tabLst>
                      </a:pPr>
                      <a:r>
                        <a:rPr lang="en-GB" sz="1400">
                          <a:solidFill>
                            <a:schemeClr val="tx1">
                              <a:lumMod val="50000"/>
                              <a:lumOff val="50000"/>
                            </a:schemeClr>
                          </a:solidFill>
                          <a:effectLst/>
                        </a:rPr>
                        <a:t>09:00 – 09:20</a:t>
                      </a:r>
                      <a:endParaRPr lang="en-ZA" sz="1400" b="1">
                        <a:solidFill>
                          <a:schemeClr val="tx1">
                            <a:lumMod val="50000"/>
                            <a:lumOff val="50000"/>
                          </a:schemeClr>
                        </a:solidFill>
                        <a:effectLst/>
                        <a:latin typeface="Arial"/>
                        <a:ea typeface="Times New Roman"/>
                        <a:cs typeface="Times New Roman"/>
                      </a:endParaRPr>
                    </a:p>
                  </a:txBody>
                  <a:tcPr marL="67589" marR="67589" marT="0" marB="0" anchor="ctr"/>
                </a:tc>
                <a:tc>
                  <a:txBody>
                    <a:bodyPr/>
                    <a:lstStyle/>
                    <a:p>
                      <a:pPr algn="ctr">
                        <a:spcAft>
                          <a:spcPts val="0"/>
                        </a:spcAft>
                      </a:pPr>
                      <a:r>
                        <a:rPr lang="en-ZA" sz="1400">
                          <a:solidFill>
                            <a:schemeClr val="tx1">
                              <a:lumMod val="50000"/>
                              <a:lumOff val="50000"/>
                            </a:schemeClr>
                          </a:solidFill>
                          <a:effectLst/>
                        </a:rPr>
                        <a:t>Johan van Rensburg</a:t>
                      </a:r>
                      <a:endParaRPr lang="en-ZA" sz="1400">
                        <a:solidFill>
                          <a:schemeClr val="tx1">
                            <a:lumMod val="50000"/>
                            <a:lumOff val="50000"/>
                          </a:schemeClr>
                        </a:solidFill>
                        <a:effectLst/>
                        <a:latin typeface="Arial"/>
                        <a:ea typeface="Times New Roman"/>
                        <a:cs typeface="Times New Roman"/>
                      </a:endParaRPr>
                    </a:p>
                  </a:txBody>
                  <a:tcPr marL="67589" marR="67589" marT="0" marB="0" anchor="ctr"/>
                </a:tc>
              </a:tr>
              <a:tr h="314709">
                <a:tc>
                  <a:txBody>
                    <a:bodyPr/>
                    <a:lstStyle/>
                    <a:p>
                      <a:pPr algn="ctr">
                        <a:lnSpc>
                          <a:spcPct val="150000"/>
                        </a:lnSpc>
                        <a:spcBef>
                          <a:spcPts val="600"/>
                        </a:spcBef>
                        <a:spcAft>
                          <a:spcPts val="0"/>
                        </a:spcAft>
                      </a:pPr>
                      <a:r>
                        <a:rPr lang="en-ZA" sz="1400">
                          <a:effectLst/>
                        </a:rPr>
                        <a:t>3</a:t>
                      </a:r>
                      <a:endParaRPr lang="en-ZA" sz="1400">
                        <a:effectLst/>
                        <a:latin typeface="Arial"/>
                        <a:ea typeface="Times New Roman"/>
                        <a:cs typeface="Times New Roman"/>
                      </a:endParaRPr>
                    </a:p>
                  </a:txBody>
                  <a:tcPr marL="67589" marR="67589" marT="0" marB="0" anchor="ctr"/>
                </a:tc>
                <a:tc>
                  <a:txBody>
                    <a:bodyPr/>
                    <a:lstStyle/>
                    <a:p>
                      <a:pPr algn="l">
                        <a:spcAft>
                          <a:spcPts val="0"/>
                        </a:spcAft>
                      </a:pPr>
                      <a:r>
                        <a:rPr lang="en-ZA" sz="1400" dirty="0">
                          <a:solidFill>
                            <a:schemeClr val="tx1">
                              <a:lumMod val="50000"/>
                              <a:lumOff val="50000"/>
                            </a:schemeClr>
                          </a:solidFill>
                          <a:effectLst/>
                        </a:rPr>
                        <a:t>Adoption Framework </a:t>
                      </a:r>
                      <a:endParaRPr lang="en-ZA" sz="1400" dirty="0">
                        <a:solidFill>
                          <a:schemeClr val="tx1">
                            <a:lumMod val="50000"/>
                            <a:lumOff val="50000"/>
                          </a:schemeClr>
                        </a:solidFill>
                        <a:effectLst/>
                        <a:latin typeface="Arial"/>
                        <a:ea typeface="Times New Roman"/>
                        <a:cs typeface="Times New Roman"/>
                      </a:endParaRPr>
                    </a:p>
                  </a:txBody>
                  <a:tcPr marL="67589" marR="67589" marT="0" marB="0" anchor="ctr"/>
                </a:tc>
                <a:tc>
                  <a:txBody>
                    <a:bodyPr/>
                    <a:lstStyle/>
                    <a:p>
                      <a:pPr algn="ctr">
                        <a:lnSpc>
                          <a:spcPct val="120000"/>
                        </a:lnSpc>
                        <a:spcAft>
                          <a:spcPts val="0"/>
                        </a:spcAft>
                        <a:tabLst>
                          <a:tab pos="2637155" algn="ctr"/>
                          <a:tab pos="5274310" algn="r"/>
                          <a:tab pos="457200" algn="l"/>
                        </a:tabLst>
                      </a:pPr>
                      <a:r>
                        <a:rPr lang="en-GB" sz="1400">
                          <a:solidFill>
                            <a:schemeClr val="tx1">
                              <a:lumMod val="50000"/>
                              <a:lumOff val="50000"/>
                            </a:schemeClr>
                          </a:solidFill>
                          <a:effectLst/>
                        </a:rPr>
                        <a:t>09:20 – 11:00</a:t>
                      </a:r>
                      <a:endParaRPr lang="en-ZA" sz="1400" b="1">
                        <a:solidFill>
                          <a:schemeClr val="tx1">
                            <a:lumMod val="50000"/>
                            <a:lumOff val="50000"/>
                          </a:schemeClr>
                        </a:solidFill>
                        <a:effectLst/>
                        <a:latin typeface="Arial"/>
                        <a:ea typeface="Times New Roman"/>
                        <a:cs typeface="Times New Roman"/>
                      </a:endParaRPr>
                    </a:p>
                  </a:txBody>
                  <a:tcPr marL="67589" marR="67589" marT="0" marB="0" anchor="ctr"/>
                </a:tc>
                <a:tc>
                  <a:txBody>
                    <a:bodyPr/>
                    <a:lstStyle/>
                    <a:p>
                      <a:pPr algn="ctr">
                        <a:spcAft>
                          <a:spcPts val="0"/>
                        </a:spcAft>
                      </a:pPr>
                      <a:r>
                        <a:rPr lang="en-ZA" sz="1400">
                          <a:solidFill>
                            <a:schemeClr val="tx1">
                              <a:lumMod val="50000"/>
                              <a:lumOff val="50000"/>
                            </a:schemeClr>
                          </a:solidFill>
                          <a:effectLst/>
                        </a:rPr>
                        <a:t>Johan van Rensburg</a:t>
                      </a:r>
                      <a:endParaRPr lang="en-ZA" sz="1400">
                        <a:solidFill>
                          <a:schemeClr val="tx1">
                            <a:lumMod val="50000"/>
                            <a:lumOff val="50000"/>
                          </a:schemeClr>
                        </a:solidFill>
                        <a:effectLst/>
                        <a:latin typeface="Arial"/>
                        <a:ea typeface="Times New Roman"/>
                        <a:cs typeface="Times New Roman"/>
                      </a:endParaRPr>
                    </a:p>
                  </a:txBody>
                  <a:tcPr marL="67589" marR="67589" marT="0" marB="0" anchor="ctr"/>
                </a:tc>
              </a:tr>
              <a:tr h="314709">
                <a:tc>
                  <a:txBody>
                    <a:bodyPr/>
                    <a:lstStyle/>
                    <a:p>
                      <a:pPr algn="ctr">
                        <a:lnSpc>
                          <a:spcPct val="150000"/>
                        </a:lnSpc>
                        <a:spcBef>
                          <a:spcPts val="600"/>
                        </a:spcBef>
                        <a:spcAft>
                          <a:spcPts val="0"/>
                        </a:spcAft>
                      </a:pPr>
                      <a:r>
                        <a:rPr lang="en-ZA" sz="1400">
                          <a:effectLst/>
                        </a:rPr>
                        <a:t>4</a:t>
                      </a:r>
                      <a:endParaRPr lang="en-ZA" sz="1400">
                        <a:effectLst/>
                        <a:latin typeface="Arial"/>
                        <a:ea typeface="Times New Roman"/>
                        <a:cs typeface="Times New Roman"/>
                      </a:endParaRPr>
                    </a:p>
                  </a:txBody>
                  <a:tcPr marL="67589" marR="67589" marT="0" marB="0" anchor="ctr"/>
                </a:tc>
                <a:tc>
                  <a:txBody>
                    <a:bodyPr/>
                    <a:lstStyle/>
                    <a:p>
                      <a:pPr algn="l">
                        <a:spcAft>
                          <a:spcPts val="0"/>
                        </a:spcAft>
                      </a:pPr>
                      <a:r>
                        <a:rPr lang="en-ZA" sz="1400" dirty="0">
                          <a:solidFill>
                            <a:schemeClr val="tx1">
                              <a:lumMod val="50000"/>
                              <a:lumOff val="50000"/>
                            </a:schemeClr>
                          </a:solidFill>
                          <a:effectLst/>
                        </a:rPr>
                        <a:t>Tea Break</a:t>
                      </a:r>
                      <a:endParaRPr lang="en-ZA" sz="1400" dirty="0">
                        <a:solidFill>
                          <a:schemeClr val="tx1">
                            <a:lumMod val="50000"/>
                            <a:lumOff val="50000"/>
                          </a:schemeClr>
                        </a:solidFill>
                        <a:effectLst/>
                        <a:latin typeface="Arial"/>
                        <a:ea typeface="Times New Roman"/>
                        <a:cs typeface="Times New Roman"/>
                      </a:endParaRPr>
                    </a:p>
                  </a:txBody>
                  <a:tcPr marL="67589" marR="67589" marT="0" marB="0" anchor="ctr"/>
                </a:tc>
                <a:tc>
                  <a:txBody>
                    <a:bodyPr/>
                    <a:lstStyle/>
                    <a:p>
                      <a:pPr algn="ctr">
                        <a:lnSpc>
                          <a:spcPct val="120000"/>
                        </a:lnSpc>
                        <a:spcAft>
                          <a:spcPts val="0"/>
                        </a:spcAft>
                        <a:tabLst>
                          <a:tab pos="2637155" algn="ctr"/>
                          <a:tab pos="5274310" algn="r"/>
                          <a:tab pos="457200" algn="l"/>
                        </a:tabLst>
                      </a:pPr>
                      <a:r>
                        <a:rPr lang="en-GB" sz="1400">
                          <a:solidFill>
                            <a:schemeClr val="tx1">
                              <a:lumMod val="50000"/>
                              <a:lumOff val="50000"/>
                            </a:schemeClr>
                          </a:solidFill>
                          <a:effectLst/>
                        </a:rPr>
                        <a:t>11:00-11:30</a:t>
                      </a:r>
                      <a:endParaRPr lang="en-ZA" sz="1400" b="1">
                        <a:solidFill>
                          <a:schemeClr val="tx1">
                            <a:lumMod val="50000"/>
                            <a:lumOff val="50000"/>
                          </a:schemeClr>
                        </a:solidFill>
                        <a:effectLst/>
                        <a:latin typeface="Arial"/>
                        <a:ea typeface="Times New Roman"/>
                        <a:cs typeface="Times New Roman"/>
                      </a:endParaRPr>
                    </a:p>
                  </a:txBody>
                  <a:tcPr marL="67589" marR="67589" marT="0" marB="0" anchor="ctr"/>
                </a:tc>
                <a:tc>
                  <a:txBody>
                    <a:bodyPr/>
                    <a:lstStyle/>
                    <a:p>
                      <a:pPr algn="ctr">
                        <a:spcAft>
                          <a:spcPts val="0"/>
                        </a:spcAft>
                      </a:pPr>
                      <a:r>
                        <a:rPr lang="en-ZA" sz="1400">
                          <a:solidFill>
                            <a:schemeClr val="tx1">
                              <a:lumMod val="50000"/>
                              <a:lumOff val="50000"/>
                            </a:schemeClr>
                          </a:solidFill>
                          <a:effectLst/>
                        </a:rPr>
                        <a:t>All</a:t>
                      </a:r>
                      <a:endParaRPr lang="en-ZA" sz="1400">
                        <a:solidFill>
                          <a:schemeClr val="tx1">
                            <a:lumMod val="50000"/>
                            <a:lumOff val="50000"/>
                          </a:schemeClr>
                        </a:solidFill>
                        <a:effectLst/>
                        <a:latin typeface="Arial"/>
                        <a:ea typeface="Times New Roman"/>
                        <a:cs typeface="Times New Roman"/>
                      </a:endParaRPr>
                    </a:p>
                  </a:txBody>
                  <a:tcPr marL="67589" marR="67589" marT="0" marB="0" anchor="ctr"/>
                </a:tc>
              </a:tr>
              <a:tr h="839225">
                <a:tc>
                  <a:txBody>
                    <a:bodyPr/>
                    <a:lstStyle/>
                    <a:p>
                      <a:pPr algn="ctr">
                        <a:lnSpc>
                          <a:spcPct val="150000"/>
                        </a:lnSpc>
                        <a:spcBef>
                          <a:spcPts val="600"/>
                        </a:spcBef>
                        <a:spcAft>
                          <a:spcPts val="0"/>
                        </a:spcAft>
                      </a:pPr>
                      <a:r>
                        <a:rPr lang="en-ZA" sz="1400">
                          <a:effectLst/>
                        </a:rPr>
                        <a:t>5</a:t>
                      </a:r>
                      <a:endParaRPr lang="en-ZA" sz="1400">
                        <a:effectLst/>
                        <a:latin typeface="Arial"/>
                        <a:ea typeface="Times New Roman"/>
                        <a:cs typeface="Times New Roman"/>
                      </a:endParaRPr>
                    </a:p>
                  </a:txBody>
                  <a:tcPr marL="67589" marR="67589" marT="0" marB="0" anchor="ctr"/>
                </a:tc>
                <a:tc>
                  <a:txBody>
                    <a:bodyPr/>
                    <a:lstStyle/>
                    <a:p>
                      <a:pPr marL="201295" algn="l">
                        <a:spcAft>
                          <a:spcPts val="0"/>
                        </a:spcAft>
                      </a:pPr>
                      <a:r>
                        <a:rPr lang="en-ZA" sz="1400" dirty="0">
                          <a:solidFill>
                            <a:schemeClr val="tx1">
                              <a:lumMod val="50000"/>
                              <a:lumOff val="50000"/>
                            </a:schemeClr>
                          </a:solidFill>
                          <a:effectLst/>
                        </a:rPr>
                        <a:t> </a:t>
                      </a:r>
                    </a:p>
                    <a:p>
                      <a:pPr marL="342900" lvl="0" indent="-342900" algn="l">
                        <a:spcAft>
                          <a:spcPts val="0"/>
                        </a:spcAft>
                        <a:buFont typeface="Symbol"/>
                        <a:buChar char=""/>
                      </a:pPr>
                      <a:r>
                        <a:rPr lang="en-ZA" sz="1400" dirty="0">
                          <a:solidFill>
                            <a:schemeClr val="tx1">
                              <a:lumMod val="50000"/>
                              <a:lumOff val="50000"/>
                            </a:schemeClr>
                          </a:solidFill>
                          <a:effectLst/>
                        </a:rPr>
                        <a:t>Guiding Templates for steps 1 to 3</a:t>
                      </a:r>
                    </a:p>
                    <a:p>
                      <a:pPr marL="342900" lvl="0" indent="-342900" algn="l">
                        <a:spcAft>
                          <a:spcPts val="0"/>
                        </a:spcAft>
                        <a:buFont typeface="Symbol"/>
                        <a:buChar char=""/>
                      </a:pPr>
                      <a:r>
                        <a:rPr lang="en-ZA" sz="1400" dirty="0">
                          <a:solidFill>
                            <a:schemeClr val="tx1">
                              <a:lumMod val="50000"/>
                              <a:lumOff val="50000"/>
                            </a:schemeClr>
                          </a:solidFill>
                          <a:effectLst/>
                        </a:rPr>
                        <a:t>Q&amp;A - Discussion </a:t>
                      </a:r>
                    </a:p>
                    <a:p>
                      <a:pPr algn="l">
                        <a:spcAft>
                          <a:spcPts val="0"/>
                        </a:spcAft>
                      </a:pPr>
                      <a:r>
                        <a:rPr lang="en-ZA" sz="1400" dirty="0">
                          <a:solidFill>
                            <a:schemeClr val="tx1">
                              <a:lumMod val="50000"/>
                              <a:lumOff val="50000"/>
                            </a:schemeClr>
                          </a:solidFill>
                          <a:effectLst/>
                        </a:rPr>
                        <a:t> </a:t>
                      </a:r>
                      <a:endParaRPr lang="en-ZA" sz="1400" dirty="0">
                        <a:solidFill>
                          <a:schemeClr val="tx1">
                            <a:lumMod val="50000"/>
                            <a:lumOff val="50000"/>
                          </a:schemeClr>
                        </a:solidFill>
                        <a:effectLst/>
                        <a:latin typeface="Arial"/>
                        <a:ea typeface="Times New Roman"/>
                        <a:cs typeface="Times New Roman"/>
                      </a:endParaRPr>
                    </a:p>
                  </a:txBody>
                  <a:tcPr marL="67589" marR="67589" marT="0" marB="0" anchor="ctr"/>
                </a:tc>
                <a:tc>
                  <a:txBody>
                    <a:bodyPr/>
                    <a:lstStyle/>
                    <a:p>
                      <a:pPr algn="ctr">
                        <a:lnSpc>
                          <a:spcPct val="120000"/>
                        </a:lnSpc>
                        <a:spcAft>
                          <a:spcPts val="0"/>
                        </a:spcAft>
                        <a:tabLst>
                          <a:tab pos="2637155" algn="ctr"/>
                          <a:tab pos="5274310" algn="r"/>
                          <a:tab pos="457200" algn="l"/>
                        </a:tabLst>
                      </a:pPr>
                      <a:r>
                        <a:rPr lang="en-GB" sz="1400" dirty="0">
                          <a:solidFill>
                            <a:schemeClr val="tx1">
                              <a:lumMod val="50000"/>
                              <a:lumOff val="50000"/>
                            </a:schemeClr>
                          </a:solidFill>
                          <a:effectLst/>
                        </a:rPr>
                        <a:t>11:30-12:30</a:t>
                      </a:r>
                      <a:endParaRPr lang="en-ZA" sz="1400" b="1" dirty="0">
                        <a:solidFill>
                          <a:schemeClr val="tx1">
                            <a:lumMod val="50000"/>
                            <a:lumOff val="50000"/>
                          </a:schemeClr>
                        </a:solidFill>
                        <a:effectLst/>
                        <a:latin typeface="Arial"/>
                        <a:ea typeface="Times New Roman"/>
                        <a:cs typeface="Times New Roman"/>
                      </a:endParaRPr>
                    </a:p>
                  </a:txBody>
                  <a:tcPr marL="67589" marR="67589" marT="0" marB="0" anchor="ctr"/>
                </a:tc>
                <a:tc>
                  <a:txBody>
                    <a:bodyPr/>
                    <a:lstStyle/>
                    <a:p>
                      <a:pPr algn="ctr">
                        <a:spcAft>
                          <a:spcPts val="0"/>
                        </a:spcAft>
                      </a:pPr>
                      <a:r>
                        <a:rPr lang="en-ZA" sz="1400" dirty="0">
                          <a:solidFill>
                            <a:schemeClr val="tx1">
                              <a:lumMod val="50000"/>
                              <a:lumOff val="50000"/>
                            </a:schemeClr>
                          </a:solidFill>
                          <a:effectLst/>
                        </a:rPr>
                        <a:t>Johan van Rensburg</a:t>
                      </a:r>
                      <a:endParaRPr lang="en-ZA" sz="1400" dirty="0">
                        <a:solidFill>
                          <a:schemeClr val="tx1">
                            <a:lumMod val="50000"/>
                            <a:lumOff val="50000"/>
                          </a:schemeClr>
                        </a:solidFill>
                        <a:effectLst/>
                        <a:latin typeface="Arial"/>
                        <a:ea typeface="Times New Roman"/>
                        <a:cs typeface="Times New Roman"/>
                      </a:endParaRPr>
                    </a:p>
                  </a:txBody>
                  <a:tcPr marL="67589" marR="67589" marT="0" marB="0" anchor="ctr"/>
                </a:tc>
              </a:tr>
              <a:tr h="1258839">
                <a:tc>
                  <a:txBody>
                    <a:bodyPr/>
                    <a:lstStyle/>
                    <a:p>
                      <a:pPr algn="ctr">
                        <a:lnSpc>
                          <a:spcPct val="150000"/>
                        </a:lnSpc>
                        <a:spcBef>
                          <a:spcPts val="600"/>
                        </a:spcBef>
                        <a:spcAft>
                          <a:spcPts val="0"/>
                        </a:spcAft>
                      </a:pPr>
                      <a:r>
                        <a:rPr lang="en-ZA" sz="1400">
                          <a:effectLst/>
                        </a:rPr>
                        <a:t>6</a:t>
                      </a:r>
                      <a:endParaRPr lang="en-ZA" sz="1400">
                        <a:effectLst/>
                        <a:latin typeface="Arial"/>
                        <a:ea typeface="Times New Roman"/>
                        <a:cs typeface="Times New Roman"/>
                      </a:endParaRPr>
                    </a:p>
                  </a:txBody>
                  <a:tcPr marL="67589" marR="67589" marT="0" marB="0" anchor="ctr"/>
                </a:tc>
                <a:tc>
                  <a:txBody>
                    <a:bodyPr/>
                    <a:lstStyle/>
                    <a:p>
                      <a:pPr algn="l">
                        <a:spcAft>
                          <a:spcPts val="0"/>
                        </a:spcAft>
                      </a:pPr>
                      <a:r>
                        <a:rPr lang="en-ZA" sz="1400" dirty="0" smtClean="0">
                          <a:effectLst/>
                        </a:rPr>
                        <a:t>General discussion</a:t>
                      </a:r>
                    </a:p>
                    <a:p>
                      <a:pPr marL="342900" lvl="0" indent="-342900" algn="l">
                        <a:spcAft>
                          <a:spcPts val="0"/>
                        </a:spcAft>
                        <a:buFont typeface="Symbol"/>
                        <a:buChar char=""/>
                      </a:pPr>
                      <a:r>
                        <a:rPr lang="en-ZA" sz="1400" dirty="0" smtClean="0">
                          <a:effectLst/>
                        </a:rPr>
                        <a:t>Self-assessment of COPA members</a:t>
                      </a:r>
                    </a:p>
                    <a:p>
                      <a:pPr marL="342900" lvl="0" indent="-342900" algn="l">
                        <a:spcAft>
                          <a:spcPts val="0"/>
                        </a:spcAft>
                        <a:buFont typeface="Symbol"/>
                        <a:buChar char=""/>
                      </a:pPr>
                      <a:r>
                        <a:rPr lang="en-ZA" sz="1400" dirty="0" smtClean="0">
                          <a:effectLst/>
                        </a:rPr>
                        <a:t>Election of COPA Chair</a:t>
                      </a:r>
                    </a:p>
                    <a:p>
                      <a:pPr marL="342900" lvl="0" indent="-342900" algn="l">
                        <a:spcAft>
                          <a:spcPts val="0"/>
                        </a:spcAft>
                        <a:buFont typeface="Symbol"/>
                        <a:buChar char=""/>
                      </a:pPr>
                      <a:r>
                        <a:rPr lang="en-ZA" sz="1400" dirty="0" smtClean="0">
                          <a:effectLst/>
                        </a:rPr>
                        <a:t>Roles and responsibility of COPA chair</a:t>
                      </a:r>
                    </a:p>
                    <a:p>
                      <a:pPr marL="342900" lvl="0" indent="-342900" algn="l">
                        <a:spcAft>
                          <a:spcPts val="0"/>
                        </a:spcAft>
                        <a:buFont typeface="Symbol"/>
                        <a:buChar char=""/>
                      </a:pPr>
                      <a:r>
                        <a:rPr lang="en-ZA" sz="1400" dirty="0" smtClean="0">
                          <a:effectLst/>
                        </a:rPr>
                        <a:t>Calendar /Frequency of  COPA meetings</a:t>
                      </a:r>
                    </a:p>
                    <a:p>
                      <a:pPr marL="342900" lvl="0" indent="-342900" algn="l">
                        <a:spcAft>
                          <a:spcPts val="0"/>
                        </a:spcAft>
                        <a:buFont typeface="Symbol"/>
                        <a:buChar char=""/>
                      </a:pPr>
                      <a:r>
                        <a:rPr lang="en-ZA" sz="1400" dirty="0" smtClean="0">
                          <a:effectLst/>
                        </a:rPr>
                        <a:t>Requirements/way forward for next  COPA meeting</a:t>
                      </a:r>
                    </a:p>
                  </a:txBody>
                  <a:tcPr marL="67589" marR="67589" marT="0" marB="0" anchor="ctr"/>
                </a:tc>
                <a:tc>
                  <a:txBody>
                    <a:bodyPr/>
                    <a:lstStyle/>
                    <a:p>
                      <a:pPr algn="ctr">
                        <a:lnSpc>
                          <a:spcPct val="150000"/>
                        </a:lnSpc>
                        <a:spcBef>
                          <a:spcPts val="600"/>
                        </a:spcBef>
                        <a:spcAft>
                          <a:spcPts val="0"/>
                        </a:spcAft>
                      </a:pPr>
                      <a:r>
                        <a:rPr lang="en-ZA" sz="1400" dirty="0">
                          <a:effectLst/>
                        </a:rPr>
                        <a:t>12:30-13:00</a:t>
                      </a:r>
                      <a:endParaRPr lang="en-ZA" sz="1400" dirty="0">
                        <a:effectLst/>
                        <a:latin typeface="Arial"/>
                        <a:ea typeface="Times New Roman"/>
                        <a:cs typeface="Times New Roman"/>
                      </a:endParaRPr>
                    </a:p>
                  </a:txBody>
                  <a:tcPr marL="67589" marR="67589" marT="0" marB="0" anchor="ctr"/>
                </a:tc>
                <a:tc>
                  <a:txBody>
                    <a:bodyPr/>
                    <a:lstStyle/>
                    <a:p>
                      <a:pPr algn="ctr">
                        <a:spcAft>
                          <a:spcPts val="0"/>
                        </a:spcAft>
                      </a:pPr>
                      <a:r>
                        <a:rPr lang="en-ZA" sz="1400" dirty="0">
                          <a:effectLst/>
                        </a:rPr>
                        <a:t>All (Facilitated by </a:t>
                      </a:r>
                    </a:p>
                    <a:p>
                      <a:pPr algn="ctr">
                        <a:spcAft>
                          <a:spcPts val="0"/>
                        </a:spcAft>
                      </a:pPr>
                      <a:r>
                        <a:rPr lang="en-ZA" sz="1400" dirty="0">
                          <a:effectLst/>
                        </a:rPr>
                        <a:t>Audrey </a:t>
                      </a:r>
                      <a:r>
                        <a:rPr lang="en-ZA" sz="1400" dirty="0" err="1">
                          <a:effectLst/>
                        </a:rPr>
                        <a:t>Banyini</a:t>
                      </a:r>
                      <a:r>
                        <a:rPr lang="en-ZA" sz="1400" dirty="0">
                          <a:effectLst/>
                        </a:rPr>
                        <a:t>)</a:t>
                      </a:r>
                      <a:endParaRPr lang="en-ZA" sz="1400" dirty="0">
                        <a:effectLst/>
                        <a:latin typeface="Arial"/>
                        <a:ea typeface="Times New Roman"/>
                        <a:cs typeface="Times New Roman"/>
                      </a:endParaRPr>
                    </a:p>
                  </a:txBody>
                  <a:tcPr marL="67589" marR="67589" marT="0" marB="0" anchor="ctr"/>
                </a:tc>
              </a:tr>
              <a:tr h="629419">
                <a:tc>
                  <a:txBody>
                    <a:bodyPr/>
                    <a:lstStyle/>
                    <a:p>
                      <a:pPr algn="ctr">
                        <a:lnSpc>
                          <a:spcPct val="150000"/>
                        </a:lnSpc>
                        <a:spcBef>
                          <a:spcPts val="600"/>
                        </a:spcBef>
                        <a:spcAft>
                          <a:spcPts val="0"/>
                        </a:spcAft>
                      </a:pPr>
                      <a:r>
                        <a:rPr lang="en-ZA" sz="1400">
                          <a:effectLst/>
                        </a:rPr>
                        <a:t>7</a:t>
                      </a:r>
                      <a:endParaRPr lang="en-ZA" sz="1400">
                        <a:effectLst/>
                        <a:latin typeface="Arial"/>
                        <a:ea typeface="Times New Roman"/>
                        <a:cs typeface="Times New Roman"/>
                      </a:endParaRPr>
                    </a:p>
                  </a:txBody>
                  <a:tcPr marL="67589" marR="67589" marT="0" marB="0" anchor="ctr"/>
                </a:tc>
                <a:tc>
                  <a:txBody>
                    <a:bodyPr/>
                    <a:lstStyle/>
                    <a:p>
                      <a:pPr algn="l">
                        <a:spcAft>
                          <a:spcPts val="0"/>
                        </a:spcAft>
                      </a:pPr>
                      <a:r>
                        <a:rPr lang="en-ZA" sz="1400">
                          <a:effectLst/>
                        </a:rPr>
                        <a:t>Closure </a:t>
                      </a:r>
                      <a:endParaRPr lang="en-ZA" sz="1400">
                        <a:effectLst/>
                        <a:latin typeface="Arial"/>
                        <a:ea typeface="Times New Roman"/>
                        <a:cs typeface="Times New Roman"/>
                      </a:endParaRPr>
                    </a:p>
                  </a:txBody>
                  <a:tcPr marL="67589" marR="67589" marT="0" marB="0" anchor="ctr"/>
                </a:tc>
                <a:tc>
                  <a:txBody>
                    <a:bodyPr/>
                    <a:lstStyle/>
                    <a:p>
                      <a:pPr algn="ctr">
                        <a:lnSpc>
                          <a:spcPct val="150000"/>
                        </a:lnSpc>
                        <a:spcBef>
                          <a:spcPts val="600"/>
                        </a:spcBef>
                        <a:spcAft>
                          <a:spcPts val="0"/>
                        </a:spcAft>
                      </a:pPr>
                      <a:r>
                        <a:rPr lang="en-ZA" sz="1400">
                          <a:effectLst/>
                        </a:rPr>
                        <a:t>13:00-13:10</a:t>
                      </a:r>
                      <a:endParaRPr lang="en-ZA" sz="1400">
                        <a:effectLst/>
                        <a:latin typeface="Arial"/>
                        <a:ea typeface="Times New Roman"/>
                        <a:cs typeface="Times New Roman"/>
                      </a:endParaRPr>
                    </a:p>
                  </a:txBody>
                  <a:tcPr marL="67589" marR="67589" marT="0" marB="0" anchor="ctr"/>
                </a:tc>
                <a:tc>
                  <a:txBody>
                    <a:bodyPr/>
                    <a:lstStyle/>
                    <a:p>
                      <a:pPr algn="ctr">
                        <a:spcAft>
                          <a:spcPts val="0"/>
                        </a:spcAft>
                      </a:pPr>
                      <a:r>
                        <a:rPr lang="en-ZA" sz="1400">
                          <a:effectLst/>
                        </a:rPr>
                        <a:t> </a:t>
                      </a:r>
                    </a:p>
                    <a:p>
                      <a:pPr algn="ctr">
                        <a:spcAft>
                          <a:spcPts val="0"/>
                        </a:spcAft>
                      </a:pPr>
                      <a:r>
                        <a:rPr lang="en-ZA" sz="1400">
                          <a:effectLst/>
                        </a:rPr>
                        <a:t>Gerrie Pienaar</a:t>
                      </a:r>
                    </a:p>
                    <a:p>
                      <a:pPr algn="l">
                        <a:spcAft>
                          <a:spcPts val="0"/>
                        </a:spcAft>
                      </a:pPr>
                      <a:r>
                        <a:rPr lang="en-ZA" sz="1400">
                          <a:effectLst/>
                        </a:rPr>
                        <a:t> </a:t>
                      </a:r>
                      <a:endParaRPr lang="en-ZA" sz="1400">
                        <a:effectLst/>
                        <a:latin typeface="Arial"/>
                        <a:ea typeface="Times New Roman"/>
                        <a:cs typeface="Times New Roman"/>
                      </a:endParaRPr>
                    </a:p>
                  </a:txBody>
                  <a:tcPr marL="67589" marR="67589" marT="0" marB="0" anchor="ctr"/>
                </a:tc>
              </a:tr>
              <a:tr h="280804">
                <a:tc>
                  <a:txBody>
                    <a:bodyPr/>
                    <a:lstStyle/>
                    <a:p>
                      <a:pPr algn="ctr">
                        <a:lnSpc>
                          <a:spcPct val="150000"/>
                        </a:lnSpc>
                        <a:spcBef>
                          <a:spcPts val="600"/>
                        </a:spcBef>
                        <a:spcAft>
                          <a:spcPts val="0"/>
                        </a:spcAft>
                      </a:pPr>
                      <a:r>
                        <a:rPr lang="en-ZA" sz="1400">
                          <a:effectLst/>
                        </a:rPr>
                        <a:t>8</a:t>
                      </a:r>
                      <a:endParaRPr lang="en-ZA" sz="1400">
                        <a:effectLst/>
                        <a:latin typeface="Arial"/>
                        <a:ea typeface="Times New Roman"/>
                        <a:cs typeface="Times New Roman"/>
                      </a:endParaRPr>
                    </a:p>
                  </a:txBody>
                  <a:tcPr marL="67589" marR="67589" marT="0" marB="0" anchor="ctr"/>
                </a:tc>
                <a:tc>
                  <a:txBody>
                    <a:bodyPr/>
                    <a:lstStyle/>
                    <a:p>
                      <a:pPr algn="l">
                        <a:spcAft>
                          <a:spcPts val="0"/>
                        </a:spcAft>
                      </a:pPr>
                      <a:r>
                        <a:rPr lang="en-ZA" sz="1400" dirty="0">
                          <a:effectLst/>
                        </a:rPr>
                        <a:t>Lunch</a:t>
                      </a:r>
                      <a:endParaRPr lang="en-ZA" sz="1400" dirty="0">
                        <a:effectLst/>
                        <a:latin typeface="Arial"/>
                        <a:ea typeface="Times New Roman"/>
                        <a:cs typeface="Times New Roman"/>
                      </a:endParaRPr>
                    </a:p>
                  </a:txBody>
                  <a:tcPr marL="67589" marR="67589" marT="0" marB="0" anchor="ctr"/>
                </a:tc>
                <a:tc>
                  <a:txBody>
                    <a:bodyPr/>
                    <a:lstStyle/>
                    <a:p>
                      <a:pPr algn="ctr">
                        <a:lnSpc>
                          <a:spcPct val="120000"/>
                        </a:lnSpc>
                        <a:spcAft>
                          <a:spcPts val="0"/>
                        </a:spcAft>
                        <a:tabLst>
                          <a:tab pos="2637155" algn="ctr"/>
                          <a:tab pos="5274310" algn="r"/>
                          <a:tab pos="457200" algn="l"/>
                        </a:tabLst>
                      </a:pPr>
                      <a:r>
                        <a:rPr lang="en-GB" sz="1400" dirty="0">
                          <a:effectLst/>
                        </a:rPr>
                        <a:t> </a:t>
                      </a:r>
                      <a:r>
                        <a:rPr lang="en-GB" sz="1400" dirty="0" smtClean="0">
                          <a:effectLst/>
                        </a:rPr>
                        <a:t>13:10-14:00</a:t>
                      </a:r>
                      <a:endParaRPr lang="en-ZA" sz="1400" b="1" dirty="0">
                        <a:effectLst/>
                        <a:latin typeface="Arial"/>
                        <a:ea typeface="Times New Roman"/>
                        <a:cs typeface="Times New Roman"/>
                      </a:endParaRPr>
                    </a:p>
                  </a:txBody>
                  <a:tcPr marL="67589" marR="67589" marT="0" marB="0" anchor="ctr"/>
                </a:tc>
                <a:tc>
                  <a:txBody>
                    <a:bodyPr/>
                    <a:lstStyle/>
                    <a:p>
                      <a:pPr algn="ctr">
                        <a:spcAft>
                          <a:spcPts val="0"/>
                        </a:spcAft>
                      </a:pPr>
                      <a:r>
                        <a:rPr lang="en-ZA" sz="1400" dirty="0">
                          <a:effectLst/>
                        </a:rPr>
                        <a:t>All</a:t>
                      </a:r>
                      <a:endParaRPr lang="en-ZA" sz="1400" dirty="0">
                        <a:effectLst/>
                        <a:latin typeface="Arial"/>
                        <a:ea typeface="Times New Roman"/>
                        <a:cs typeface="Times New Roman"/>
                      </a:endParaRPr>
                    </a:p>
                  </a:txBody>
                  <a:tcPr marL="67589" marR="67589" marT="0" marB="0" anchor="ctr"/>
                </a:tc>
              </a:tr>
            </a:tbl>
          </a:graphicData>
        </a:graphic>
      </p:graphicFrame>
    </p:spTree>
    <p:extLst>
      <p:ext uri="{BB962C8B-B14F-4D97-AF65-F5344CB8AC3E}">
        <p14:creationId xmlns:p14="http://schemas.microsoft.com/office/powerpoint/2010/main" xmlns="" val="3957351610"/>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237312"/>
            <a:ext cx="9144000" cy="620688"/>
          </a:xfrm>
          <a:prstGeom prst="rect">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ZA" sz="2000" b="1" dirty="0" smtClean="0">
                <a:solidFill>
                  <a:schemeClr val="bg1">
                    <a:lumMod val="95000"/>
                  </a:schemeClr>
                </a:solidFill>
                <a:effectLst>
                  <a:outerShdw blurRad="38100" dist="38100" dir="2700000" algn="tl">
                    <a:srgbClr val="000000">
                      <a:alpha val="43137"/>
                    </a:srgbClr>
                  </a:outerShdw>
                </a:effectLst>
              </a:rPr>
              <a:t>Leading the change to zero harm </a:t>
            </a:r>
            <a:endParaRPr lang="en-ZA" sz="2000" b="1" dirty="0">
              <a:solidFill>
                <a:schemeClr val="bg1">
                  <a:lumMod val="95000"/>
                </a:schemeClr>
              </a:solidFill>
              <a:effectLst>
                <a:outerShdw blurRad="38100" dist="38100" dir="2700000" algn="tl">
                  <a:srgbClr val="000000">
                    <a:alpha val="43137"/>
                  </a:srgbClr>
                </a:outerShdw>
              </a:effectLst>
            </a:endParaRPr>
          </a:p>
        </p:txBody>
      </p:sp>
      <p:sp>
        <p:nvSpPr>
          <p:cNvPr id="9" name="Rectangle 8"/>
          <p:cNvSpPr/>
          <p:nvPr/>
        </p:nvSpPr>
        <p:spPr>
          <a:xfrm>
            <a:off x="755576" y="764704"/>
            <a:ext cx="8388424" cy="943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itle 1"/>
          <p:cNvSpPr txBox="1">
            <a:spLocks/>
          </p:cNvSpPr>
          <p:nvPr/>
        </p:nvSpPr>
        <p:spPr>
          <a:xfrm>
            <a:off x="600596" y="243271"/>
            <a:ext cx="7643812" cy="504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2400" b="1" dirty="0" smtClean="0">
                <a:latin typeface="Arial" pitchFamily="34" charset="0"/>
                <a:cs typeface="Arial" pitchFamily="34" charset="0"/>
              </a:rPr>
              <a:t>Self Assessment</a:t>
            </a:r>
            <a:endParaRPr lang="en-ZA" sz="1600" b="1" dirty="0">
              <a:latin typeface="Arial" pitchFamily="34" charset="0"/>
              <a:cs typeface="Arial" pitchFamily="34" charset="0"/>
            </a:endParaRPr>
          </a:p>
        </p:txBody>
      </p:sp>
      <p:pic>
        <p:nvPicPr>
          <p:cNvPr id="23" name="Picture 22"/>
          <p:cNvPicPr>
            <a:picLocks noChangeAspect="1" noChangeArrowheads="1"/>
          </p:cNvPicPr>
          <p:nvPr/>
        </p:nvPicPr>
        <p:blipFill>
          <a:blip r:embed="rId2" cstate="print"/>
          <a:srcRect/>
          <a:stretch>
            <a:fillRect/>
          </a:stretch>
        </p:blipFill>
        <p:spPr bwMode="auto">
          <a:xfrm>
            <a:off x="7926962" y="6297856"/>
            <a:ext cx="1091563" cy="511473"/>
          </a:xfrm>
          <a:prstGeom prst="rect">
            <a:avLst/>
          </a:prstGeom>
          <a:noFill/>
          <a:ln w="9525">
            <a:noFill/>
            <a:miter lim="800000"/>
            <a:headEnd/>
            <a:tailEnd/>
          </a:ln>
          <a:effectLst/>
        </p:spPr>
      </p:pic>
      <p:sp>
        <p:nvSpPr>
          <p:cNvPr id="24" name="Text Placeholder 4"/>
          <p:cNvSpPr txBox="1">
            <a:spLocks/>
          </p:cNvSpPr>
          <p:nvPr/>
        </p:nvSpPr>
        <p:spPr>
          <a:xfrm>
            <a:off x="6977678" y="80628"/>
            <a:ext cx="2130826" cy="252028"/>
          </a:xfrm>
          <a:prstGeom prst="rect">
            <a:avLst/>
          </a:prstGeom>
          <a:solidFill>
            <a:schemeClr val="bg1"/>
          </a:solidFill>
          <a:ln>
            <a:solidFill>
              <a:schemeClr val="tx1"/>
            </a:solidFill>
          </a:ln>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ZA" sz="1000" i="0" u="none" strike="noStrike" kern="1200" cap="none" spc="0" normalizeH="0" baseline="0" noProof="0" dirty="0" smtClean="0">
                <a:ln>
                  <a:noFill/>
                </a:ln>
                <a:effectLst/>
                <a:uLnTx/>
                <a:uFillTx/>
                <a:latin typeface="Arial" pitchFamily="34" charset="0"/>
                <a:cs typeface="Arial" pitchFamily="34" charset="0"/>
              </a:rPr>
              <a:t>MOSH Learning</a:t>
            </a:r>
            <a:r>
              <a:rPr kumimoji="0" lang="en-ZA" sz="1000" i="0" u="none" strike="noStrike" kern="1200" cap="none" spc="0" normalizeH="0" noProof="0" dirty="0" smtClean="0">
                <a:ln>
                  <a:noFill/>
                </a:ln>
                <a:effectLst/>
                <a:uLnTx/>
                <a:uFillTx/>
                <a:latin typeface="Arial" pitchFamily="34" charset="0"/>
                <a:cs typeface="Arial" pitchFamily="34" charset="0"/>
              </a:rPr>
              <a:t> Hub – </a:t>
            </a:r>
            <a:r>
              <a:rPr kumimoji="0" lang="en-ZA" sz="1000" i="0" u="none" strike="noStrike" kern="1200" cap="none" spc="0" normalizeH="0" noProof="0" dirty="0" smtClean="0">
                <a:ln>
                  <a:noFill/>
                </a:ln>
                <a:solidFill>
                  <a:srgbClr val="EAB200"/>
                </a:solidFill>
                <a:effectLst/>
                <a:uLnTx/>
                <a:uFillTx/>
                <a:latin typeface="Arial" pitchFamily="34" charset="0"/>
                <a:cs typeface="Arial" pitchFamily="34" charset="0"/>
              </a:rPr>
              <a:t>Dust Team</a:t>
            </a:r>
            <a:endParaRPr kumimoji="0" lang="en-ZA" sz="1000" i="0" u="none" strike="noStrike" kern="1200" cap="none" spc="0" normalizeH="0" baseline="0" noProof="0" dirty="0">
              <a:ln>
                <a:noFill/>
              </a:ln>
              <a:solidFill>
                <a:srgbClr val="EAB200"/>
              </a:solidFill>
              <a:effectLst/>
              <a:uLnTx/>
              <a:uFillTx/>
              <a:latin typeface="Arial" pitchFamily="34" charset="0"/>
              <a:cs typeface="Arial" pitchFamily="34" charset="0"/>
            </a:endParaRPr>
          </a:p>
        </p:txBody>
      </p:sp>
      <p:pic>
        <p:nvPicPr>
          <p:cNvPr id="19" name="Picture 18" descr="cmlogoDE copy"/>
          <p:cNvPicPr>
            <a:picLocks noChangeAspect="1" noChangeArrowheads="1"/>
          </p:cNvPicPr>
          <p:nvPr/>
        </p:nvPicPr>
        <p:blipFill>
          <a:blip r:embed="rId3" cstate="screen">
            <a:biLevel thresh="50000"/>
          </a:blip>
          <a:srcRect/>
          <a:stretch>
            <a:fillRect/>
          </a:stretch>
        </p:blipFill>
        <p:spPr bwMode="auto">
          <a:xfrm>
            <a:off x="154805" y="6292133"/>
            <a:ext cx="859639" cy="531798"/>
          </a:xfrm>
          <a:prstGeom prst="rect">
            <a:avLst/>
          </a:prstGeom>
          <a:noFill/>
          <a:ln w="9525">
            <a:noFill/>
            <a:miter lim="800000"/>
            <a:headEnd/>
            <a:tailEnd/>
          </a:ln>
          <a:effectLst/>
        </p:spPr>
      </p:pic>
      <p:graphicFrame>
        <p:nvGraphicFramePr>
          <p:cNvPr id="2" name="Table 1"/>
          <p:cNvGraphicFramePr>
            <a:graphicFrameLocks noGrp="1"/>
          </p:cNvGraphicFramePr>
          <p:nvPr>
            <p:extLst>
              <p:ext uri="{D42A27DB-BD31-4B8C-83A1-F6EECF244321}">
                <p14:modId xmlns:p14="http://schemas.microsoft.com/office/powerpoint/2010/main" xmlns="" val="639546599"/>
              </p:ext>
            </p:extLst>
          </p:nvPr>
        </p:nvGraphicFramePr>
        <p:xfrm>
          <a:off x="755576" y="2204865"/>
          <a:ext cx="7992887" cy="3816423"/>
        </p:xfrm>
        <a:graphic>
          <a:graphicData uri="http://schemas.openxmlformats.org/drawingml/2006/table">
            <a:tbl>
              <a:tblPr firstRow="1" firstCol="1" bandRow="1">
                <a:tableStyleId>{93296810-A885-4BE3-A3E7-6D5BEEA58F35}</a:tableStyleId>
              </a:tblPr>
              <a:tblGrid>
                <a:gridCol w="1080120"/>
                <a:gridCol w="4867736"/>
                <a:gridCol w="924033"/>
                <a:gridCol w="1120998"/>
              </a:tblGrid>
              <a:tr h="637406">
                <a:tc>
                  <a:txBody>
                    <a:bodyPr/>
                    <a:lstStyle/>
                    <a:p>
                      <a:pPr algn="ctr">
                        <a:spcAft>
                          <a:spcPts val="0"/>
                        </a:spcAft>
                      </a:pPr>
                      <a:r>
                        <a:rPr lang="en-ZA" sz="1800" dirty="0">
                          <a:effectLst>
                            <a:outerShdw blurRad="38100" dist="38100" dir="2700000" algn="tl">
                              <a:srgbClr val="000000">
                                <a:alpha val="43137"/>
                              </a:srgbClr>
                            </a:outerShdw>
                          </a:effectLst>
                        </a:rPr>
                        <a:t>Item number</a:t>
                      </a:r>
                      <a:endParaRPr lang="en-ZA" sz="1800" dirty="0">
                        <a:effectLst>
                          <a:outerShdw blurRad="38100" dist="38100" dir="2700000" algn="tl">
                            <a:srgbClr val="000000">
                              <a:alpha val="43137"/>
                            </a:srgbClr>
                          </a:outerShdw>
                        </a:effectLst>
                        <a:latin typeface="Times New Roman"/>
                        <a:ea typeface="Times New Roman"/>
                      </a:endParaRPr>
                    </a:p>
                  </a:txBody>
                  <a:tcPr marL="68580" marR="68580" marT="0" marB="0" anchor="ctr"/>
                </a:tc>
                <a:tc>
                  <a:txBody>
                    <a:bodyPr/>
                    <a:lstStyle/>
                    <a:p>
                      <a:pPr algn="ctr">
                        <a:spcAft>
                          <a:spcPts val="0"/>
                        </a:spcAft>
                      </a:pPr>
                      <a:r>
                        <a:rPr lang="en-ZA" sz="1800" dirty="0">
                          <a:effectLst>
                            <a:outerShdw blurRad="38100" dist="38100" dir="2700000" algn="tl">
                              <a:srgbClr val="000000">
                                <a:alpha val="43137"/>
                              </a:srgbClr>
                            </a:outerShdw>
                          </a:effectLst>
                        </a:rPr>
                        <a:t>Issue</a:t>
                      </a:r>
                      <a:endParaRPr lang="en-ZA" sz="1800" dirty="0">
                        <a:effectLst>
                          <a:outerShdw blurRad="38100" dist="38100" dir="2700000" algn="tl">
                            <a:srgbClr val="000000">
                              <a:alpha val="43137"/>
                            </a:srgbClr>
                          </a:outerShdw>
                        </a:effectLst>
                        <a:latin typeface="Times New Roman"/>
                        <a:ea typeface="Times New Roman"/>
                      </a:endParaRPr>
                    </a:p>
                  </a:txBody>
                  <a:tcPr marL="68580" marR="68580" marT="0" marB="0" anchor="ctr"/>
                </a:tc>
                <a:tc>
                  <a:txBody>
                    <a:bodyPr/>
                    <a:lstStyle/>
                    <a:p>
                      <a:pPr algn="ctr">
                        <a:spcAft>
                          <a:spcPts val="0"/>
                        </a:spcAft>
                      </a:pPr>
                      <a:r>
                        <a:rPr lang="en-ZA" sz="1800">
                          <a:effectLst>
                            <a:outerShdw blurRad="38100" dist="38100" dir="2700000" algn="tl">
                              <a:srgbClr val="000000">
                                <a:alpha val="43137"/>
                              </a:srgbClr>
                            </a:outerShdw>
                          </a:effectLst>
                        </a:rPr>
                        <a:t>Yes</a:t>
                      </a:r>
                      <a:endParaRPr lang="en-ZA" sz="1800">
                        <a:effectLst>
                          <a:outerShdw blurRad="38100" dist="38100" dir="2700000" algn="tl">
                            <a:srgbClr val="000000">
                              <a:alpha val="43137"/>
                            </a:srgbClr>
                          </a:outerShdw>
                        </a:effectLst>
                        <a:latin typeface="Times New Roman"/>
                        <a:ea typeface="Times New Roman"/>
                      </a:endParaRPr>
                    </a:p>
                  </a:txBody>
                  <a:tcPr marL="68580" marR="68580" marT="0" marB="0" anchor="ctr"/>
                </a:tc>
                <a:tc>
                  <a:txBody>
                    <a:bodyPr/>
                    <a:lstStyle/>
                    <a:p>
                      <a:pPr algn="ctr">
                        <a:spcAft>
                          <a:spcPts val="0"/>
                        </a:spcAft>
                      </a:pPr>
                      <a:r>
                        <a:rPr lang="en-ZA" sz="1800" dirty="0">
                          <a:effectLst>
                            <a:outerShdw blurRad="38100" dist="38100" dir="2700000" algn="tl">
                              <a:srgbClr val="000000">
                                <a:alpha val="43137"/>
                              </a:srgbClr>
                            </a:outerShdw>
                          </a:effectLst>
                        </a:rPr>
                        <a:t>No</a:t>
                      </a:r>
                      <a:endParaRPr lang="en-ZA" sz="1800" dirty="0">
                        <a:effectLst>
                          <a:outerShdw blurRad="38100" dist="38100" dir="2700000" algn="tl">
                            <a:srgbClr val="000000">
                              <a:alpha val="43137"/>
                            </a:srgbClr>
                          </a:outerShdw>
                        </a:effectLst>
                        <a:latin typeface="Times New Roman"/>
                        <a:ea typeface="Times New Roman"/>
                      </a:endParaRPr>
                    </a:p>
                  </a:txBody>
                  <a:tcPr marL="68580" marR="68580" marT="0" marB="0" anchor="ctr"/>
                </a:tc>
              </a:tr>
              <a:tr h="784785">
                <a:tc>
                  <a:txBody>
                    <a:bodyPr/>
                    <a:lstStyle/>
                    <a:p>
                      <a:pPr algn="ctr">
                        <a:spcAft>
                          <a:spcPts val="0"/>
                        </a:spcAft>
                      </a:pPr>
                      <a:r>
                        <a:rPr lang="en-ZA" sz="1800" dirty="0">
                          <a:effectLst/>
                        </a:rPr>
                        <a:t>1</a:t>
                      </a:r>
                      <a:endParaRPr lang="en-ZA" sz="1800" dirty="0">
                        <a:effectLst/>
                        <a:latin typeface="Times New Roman"/>
                        <a:ea typeface="Times New Roman"/>
                      </a:endParaRPr>
                    </a:p>
                  </a:txBody>
                  <a:tcPr marL="68580" marR="68580" marT="0" marB="0" anchor="ctr" anchorCtr="1"/>
                </a:tc>
                <a:tc>
                  <a:txBody>
                    <a:bodyPr/>
                    <a:lstStyle/>
                    <a:p>
                      <a:pPr>
                        <a:spcAft>
                          <a:spcPts val="0"/>
                        </a:spcAft>
                      </a:pPr>
                      <a:r>
                        <a:rPr lang="en-ZA" sz="1600" dirty="0" smtClean="0">
                          <a:effectLst/>
                        </a:rPr>
                        <a:t>Your mine </a:t>
                      </a:r>
                      <a:r>
                        <a:rPr lang="en-ZA" sz="1600" dirty="0">
                          <a:effectLst/>
                        </a:rPr>
                        <a:t>has sufficient interest and scope to benefit from the practice</a:t>
                      </a:r>
                      <a:endParaRPr lang="en-ZA" sz="1600" dirty="0">
                        <a:effectLst/>
                        <a:latin typeface="Times New Roman"/>
                        <a:ea typeface="Times New Roman"/>
                      </a:endParaRPr>
                    </a:p>
                  </a:txBody>
                  <a:tcPr marL="68580" marR="68580" marT="0" marB="0" anchor="ctr"/>
                </a:tc>
                <a:tc>
                  <a:txBody>
                    <a:bodyPr/>
                    <a:lstStyle/>
                    <a:p>
                      <a:pPr>
                        <a:spcAft>
                          <a:spcPts val="0"/>
                        </a:spcAft>
                      </a:pPr>
                      <a:r>
                        <a:rPr lang="en-ZA" sz="1800" dirty="0">
                          <a:effectLst/>
                        </a:rPr>
                        <a:t> </a:t>
                      </a:r>
                      <a:endParaRPr lang="en-ZA" sz="1800" dirty="0">
                        <a:effectLst/>
                        <a:latin typeface="Times New Roman"/>
                        <a:ea typeface="Times New Roman"/>
                      </a:endParaRPr>
                    </a:p>
                  </a:txBody>
                  <a:tcPr marL="68580" marR="68580" marT="0" marB="0"/>
                </a:tc>
                <a:tc>
                  <a:txBody>
                    <a:bodyPr/>
                    <a:lstStyle/>
                    <a:p>
                      <a:pPr>
                        <a:spcAft>
                          <a:spcPts val="0"/>
                        </a:spcAft>
                      </a:pPr>
                      <a:r>
                        <a:rPr lang="en-ZA" sz="1800" dirty="0">
                          <a:effectLst/>
                        </a:rPr>
                        <a:t> </a:t>
                      </a:r>
                      <a:endParaRPr lang="en-ZA" sz="1800" dirty="0">
                        <a:effectLst/>
                        <a:latin typeface="Times New Roman"/>
                        <a:ea typeface="Times New Roman"/>
                      </a:endParaRPr>
                    </a:p>
                  </a:txBody>
                  <a:tcPr marL="68580" marR="68580" marT="0" marB="0"/>
                </a:tc>
              </a:tr>
              <a:tr h="501950">
                <a:tc>
                  <a:txBody>
                    <a:bodyPr/>
                    <a:lstStyle/>
                    <a:p>
                      <a:pPr algn="ctr">
                        <a:spcAft>
                          <a:spcPts val="0"/>
                        </a:spcAft>
                      </a:pPr>
                      <a:r>
                        <a:rPr lang="en-ZA" sz="1800" dirty="0">
                          <a:effectLst/>
                        </a:rPr>
                        <a:t>2</a:t>
                      </a:r>
                      <a:endParaRPr lang="en-ZA" sz="1800" dirty="0">
                        <a:effectLst/>
                        <a:latin typeface="Times New Roman"/>
                        <a:ea typeface="Times New Roman"/>
                      </a:endParaRPr>
                    </a:p>
                  </a:txBody>
                  <a:tcPr marL="68580" marR="68580" marT="0" marB="0" anchor="ctr" anchorCtr="1"/>
                </a:tc>
                <a:tc>
                  <a:txBody>
                    <a:bodyPr/>
                    <a:lstStyle/>
                    <a:p>
                      <a:pPr>
                        <a:spcAft>
                          <a:spcPts val="0"/>
                        </a:spcAft>
                      </a:pPr>
                      <a:r>
                        <a:rPr lang="en-ZA" sz="1600" dirty="0" smtClean="0">
                          <a:effectLst/>
                        </a:rPr>
                        <a:t>You have </a:t>
                      </a:r>
                      <a:r>
                        <a:rPr lang="en-ZA" sz="1600" dirty="0">
                          <a:effectLst/>
                        </a:rPr>
                        <a:t>sufficient time to participate in the COPA</a:t>
                      </a:r>
                      <a:endParaRPr lang="en-ZA" sz="1600" dirty="0">
                        <a:effectLst/>
                        <a:latin typeface="Times New Roman"/>
                        <a:ea typeface="Times New Roman"/>
                      </a:endParaRPr>
                    </a:p>
                  </a:txBody>
                  <a:tcPr marL="68580" marR="68580" marT="0" marB="0" anchor="ctr"/>
                </a:tc>
                <a:tc>
                  <a:txBody>
                    <a:bodyPr/>
                    <a:lstStyle/>
                    <a:p>
                      <a:pPr>
                        <a:spcAft>
                          <a:spcPts val="0"/>
                        </a:spcAft>
                      </a:pPr>
                      <a:r>
                        <a:rPr lang="en-ZA" sz="1800">
                          <a:effectLst/>
                        </a:rPr>
                        <a:t> </a:t>
                      </a:r>
                      <a:endParaRPr lang="en-ZA" sz="1800">
                        <a:effectLst/>
                        <a:latin typeface="Times New Roman"/>
                        <a:ea typeface="Times New Roman"/>
                      </a:endParaRPr>
                    </a:p>
                  </a:txBody>
                  <a:tcPr marL="68580" marR="68580" marT="0" marB="0"/>
                </a:tc>
                <a:tc>
                  <a:txBody>
                    <a:bodyPr/>
                    <a:lstStyle/>
                    <a:p>
                      <a:pPr>
                        <a:spcAft>
                          <a:spcPts val="0"/>
                        </a:spcAft>
                      </a:pPr>
                      <a:r>
                        <a:rPr lang="en-ZA" sz="1800">
                          <a:effectLst/>
                        </a:rPr>
                        <a:t> </a:t>
                      </a:r>
                      <a:endParaRPr lang="en-ZA" sz="1800">
                        <a:effectLst/>
                        <a:latin typeface="Times New Roman"/>
                        <a:ea typeface="Times New Roman"/>
                      </a:endParaRPr>
                    </a:p>
                  </a:txBody>
                  <a:tcPr marL="68580" marR="68580" marT="0" marB="0"/>
                </a:tc>
              </a:tr>
              <a:tr h="1254876">
                <a:tc>
                  <a:txBody>
                    <a:bodyPr/>
                    <a:lstStyle/>
                    <a:p>
                      <a:pPr algn="ctr">
                        <a:spcAft>
                          <a:spcPts val="0"/>
                        </a:spcAft>
                      </a:pPr>
                      <a:r>
                        <a:rPr lang="en-ZA" sz="1800" dirty="0">
                          <a:effectLst/>
                        </a:rPr>
                        <a:t>3</a:t>
                      </a:r>
                      <a:endParaRPr lang="en-ZA" sz="1800" dirty="0">
                        <a:effectLst/>
                        <a:latin typeface="Times New Roman"/>
                        <a:ea typeface="Times New Roman"/>
                      </a:endParaRPr>
                    </a:p>
                  </a:txBody>
                  <a:tcPr marL="68580" marR="68580" marT="0" marB="0" anchor="ctr" anchorCtr="1"/>
                </a:tc>
                <a:tc>
                  <a:txBody>
                    <a:bodyPr/>
                    <a:lstStyle/>
                    <a:p>
                      <a:pPr>
                        <a:spcAft>
                          <a:spcPts val="0"/>
                        </a:spcAft>
                      </a:pPr>
                      <a:r>
                        <a:rPr lang="en-ZA" sz="1600" dirty="0">
                          <a:effectLst/>
                        </a:rPr>
                        <a:t>You  have  either the seniority and/or influence required to ensure serious consideration of the adoption opportunity at an appropriate decision making level at the mine</a:t>
                      </a:r>
                      <a:endParaRPr lang="en-ZA" sz="1600" dirty="0">
                        <a:effectLst/>
                        <a:latin typeface="Times New Roman"/>
                        <a:ea typeface="Times New Roman"/>
                      </a:endParaRPr>
                    </a:p>
                  </a:txBody>
                  <a:tcPr marL="68580" marR="68580" marT="0" marB="0" anchor="ctr"/>
                </a:tc>
                <a:tc>
                  <a:txBody>
                    <a:bodyPr/>
                    <a:lstStyle/>
                    <a:p>
                      <a:pPr>
                        <a:spcAft>
                          <a:spcPts val="0"/>
                        </a:spcAft>
                      </a:pPr>
                      <a:r>
                        <a:rPr lang="en-ZA" sz="1800">
                          <a:effectLst/>
                        </a:rPr>
                        <a:t> </a:t>
                      </a:r>
                      <a:endParaRPr lang="en-ZA" sz="1800">
                        <a:effectLst/>
                        <a:latin typeface="Times New Roman"/>
                        <a:ea typeface="Times New Roman"/>
                      </a:endParaRPr>
                    </a:p>
                  </a:txBody>
                  <a:tcPr marL="68580" marR="68580" marT="0" marB="0"/>
                </a:tc>
                <a:tc>
                  <a:txBody>
                    <a:bodyPr/>
                    <a:lstStyle/>
                    <a:p>
                      <a:pPr>
                        <a:spcAft>
                          <a:spcPts val="0"/>
                        </a:spcAft>
                      </a:pPr>
                      <a:r>
                        <a:rPr lang="en-ZA" sz="1800">
                          <a:effectLst/>
                        </a:rPr>
                        <a:t> </a:t>
                      </a:r>
                      <a:endParaRPr lang="en-ZA" sz="1800">
                        <a:effectLst/>
                        <a:latin typeface="Times New Roman"/>
                        <a:ea typeface="Times New Roman"/>
                      </a:endParaRPr>
                    </a:p>
                  </a:txBody>
                  <a:tcPr marL="68580" marR="68580" marT="0" marB="0"/>
                </a:tc>
              </a:tr>
              <a:tr h="637406">
                <a:tc>
                  <a:txBody>
                    <a:bodyPr/>
                    <a:lstStyle/>
                    <a:p>
                      <a:pPr algn="ctr">
                        <a:spcAft>
                          <a:spcPts val="0"/>
                        </a:spcAft>
                      </a:pPr>
                      <a:r>
                        <a:rPr lang="en-ZA" sz="1800" dirty="0" smtClean="0">
                          <a:effectLst/>
                        </a:rPr>
                        <a:t>4</a:t>
                      </a:r>
                      <a:endParaRPr lang="en-ZA" sz="1800" dirty="0">
                        <a:effectLst/>
                        <a:latin typeface="Times New Roman"/>
                        <a:ea typeface="Times New Roman"/>
                      </a:endParaRPr>
                    </a:p>
                  </a:txBody>
                  <a:tcPr marL="68580" marR="68580" marT="0" marB="0" anchor="ctr" anchorCtr="1"/>
                </a:tc>
                <a:tc>
                  <a:txBody>
                    <a:bodyPr/>
                    <a:lstStyle/>
                    <a:p>
                      <a:pPr>
                        <a:spcAft>
                          <a:spcPts val="0"/>
                        </a:spcAft>
                      </a:pPr>
                      <a:r>
                        <a:rPr lang="en-ZA" sz="1600" dirty="0" smtClean="0">
                          <a:effectLst/>
                        </a:rPr>
                        <a:t>You have a reasonable knowledge of the MOSH adoption process</a:t>
                      </a:r>
                      <a:endParaRPr lang="en-ZA" sz="1600" dirty="0">
                        <a:effectLst/>
                        <a:latin typeface="Times New Roman"/>
                        <a:ea typeface="Times New Roman"/>
                      </a:endParaRPr>
                    </a:p>
                  </a:txBody>
                  <a:tcPr marL="68580" marR="68580" marT="0" marB="0" anchor="ctr"/>
                </a:tc>
                <a:tc>
                  <a:txBody>
                    <a:bodyPr/>
                    <a:lstStyle/>
                    <a:p>
                      <a:pPr>
                        <a:spcAft>
                          <a:spcPts val="0"/>
                        </a:spcAft>
                      </a:pPr>
                      <a:r>
                        <a:rPr lang="en-ZA" sz="1800" dirty="0">
                          <a:effectLst/>
                        </a:rPr>
                        <a:t> </a:t>
                      </a:r>
                      <a:endParaRPr lang="en-ZA" sz="1800" dirty="0">
                        <a:effectLst/>
                        <a:latin typeface="Times New Roman"/>
                        <a:ea typeface="Times New Roman"/>
                      </a:endParaRPr>
                    </a:p>
                  </a:txBody>
                  <a:tcPr marL="68580" marR="68580" marT="0" marB="0"/>
                </a:tc>
                <a:tc>
                  <a:txBody>
                    <a:bodyPr/>
                    <a:lstStyle/>
                    <a:p>
                      <a:pPr>
                        <a:spcAft>
                          <a:spcPts val="0"/>
                        </a:spcAft>
                      </a:pPr>
                      <a:r>
                        <a:rPr lang="en-ZA" sz="1800" dirty="0">
                          <a:effectLst/>
                        </a:rPr>
                        <a:t> </a:t>
                      </a:r>
                      <a:endParaRPr lang="en-ZA" sz="1800" dirty="0">
                        <a:effectLst/>
                        <a:latin typeface="Times New Roman"/>
                        <a:ea typeface="Times New Roman"/>
                      </a:endParaRPr>
                    </a:p>
                  </a:txBody>
                  <a:tcPr marL="68580" marR="68580" marT="0" marB="0"/>
                </a:tc>
              </a:tr>
            </a:tbl>
          </a:graphicData>
        </a:graphic>
      </p:graphicFrame>
      <p:sp>
        <p:nvSpPr>
          <p:cNvPr id="4" name="Rectangle 3"/>
          <p:cNvSpPr/>
          <p:nvPr/>
        </p:nvSpPr>
        <p:spPr>
          <a:xfrm>
            <a:off x="638856" y="886025"/>
            <a:ext cx="8181616" cy="1200329"/>
          </a:xfrm>
          <a:prstGeom prst="rect">
            <a:avLst/>
          </a:prstGeom>
        </p:spPr>
        <p:txBody>
          <a:bodyPr wrap="square">
            <a:spAutoFit/>
          </a:bodyPr>
          <a:lstStyle/>
          <a:p>
            <a:pPr algn="just"/>
            <a:r>
              <a:rPr lang="en-ZA" dirty="0"/>
              <a:t>The primary purpose of the self-assessment is for potential members to explicitly confirm that they are well-positioned to meaningfully participate in the COPA, and to facilitate adoption of the practice at their mine. The criteria to be satisfied should include that:</a:t>
            </a:r>
          </a:p>
        </p:txBody>
      </p:sp>
    </p:spTree>
    <p:extLst>
      <p:ext uri="{BB962C8B-B14F-4D97-AF65-F5344CB8AC3E}">
        <p14:creationId xmlns:p14="http://schemas.microsoft.com/office/powerpoint/2010/main" xmlns="" val="200121157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237312"/>
            <a:ext cx="9144000" cy="620688"/>
          </a:xfrm>
          <a:prstGeom prst="rect">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ZA" sz="2000" b="1" dirty="0" smtClean="0">
                <a:solidFill>
                  <a:schemeClr val="bg1">
                    <a:lumMod val="95000"/>
                  </a:schemeClr>
                </a:solidFill>
                <a:effectLst>
                  <a:outerShdw blurRad="38100" dist="38100" dir="2700000" algn="tl">
                    <a:srgbClr val="000000">
                      <a:alpha val="43137"/>
                    </a:srgbClr>
                  </a:outerShdw>
                </a:effectLst>
              </a:rPr>
              <a:t>Leading the change to zero harm </a:t>
            </a:r>
            <a:endParaRPr lang="en-ZA" sz="2000" b="1" dirty="0">
              <a:solidFill>
                <a:schemeClr val="bg1">
                  <a:lumMod val="95000"/>
                </a:schemeClr>
              </a:solidFill>
              <a:effectLst>
                <a:outerShdw blurRad="38100" dist="38100" dir="2700000" algn="tl">
                  <a:srgbClr val="000000">
                    <a:alpha val="43137"/>
                  </a:srgbClr>
                </a:outerShdw>
              </a:effectLst>
            </a:endParaRPr>
          </a:p>
        </p:txBody>
      </p:sp>
      <p:sp>
        <p:nvSpPr>
          <p:cNvPr id="9" name="Rectangle 8"/>
          <p:cNvSpPr/>
          <p:nvPr/>
        </p:nvSpPr>
        <p:spPr>
          <a:xfrm>
            <a:off x="755576" y="764704"/>
            <a:ext cx="8388424" cy="943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itle 1"/>
          <p:cNvSpPr txBox="1">
            <a:spLocks/>
          </p:cNvSpPr>
          <p:nvPr/>
        </p:nvSpPr>
        <p:spPr>
          <a:xfrm>
            <a:off x="600596" y="243271"/>
            <a:ext cx="7643812" cy="504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2400" b="1" dirty="0" smtClean="0">
                <a:latin typeface="Arial" pitchFamily="34" charset="0"/>
                <a:cs typeface="Arial" pitchFamily="34" charset="0"/>
              </a:rPr>
              <a:t>COPA Chair (COPA Coordinator)</a:t>
            </a:r>
            <a:endParaRPr lang="en-ZA" sz="1600" b="1" dirty="0">
              <a:latin typeface="Arial" pitchFamily="34" charset="0"/>
              <a:cs typeface="Arial" pitchFamily="34" charset="0"/>
            </a:endParaRPr>
          </a:p>
        </p:txBody>
      </p:sp>
      <p:pic>
        <p:nvPicPr>
          <p:cNvPr id="23" name="Picture 22"/>
          <p:cNvPicPr>
            <a:picLocks noChangeAspect="1" noChangeArrowheads="1"/>
          </p:cNvPicPr>
          <p:nvPr/>
        </p:nvPicPr>
        <p:blipFill>
          <a:blip r:embed="rId2" cstate="print"/>
          <a:srcRect/>
          <a:stretch>
            <a:fillRect/>
          </a:stretch>
        </p:blipFill>
        <p:spPr bwMode="auto">
          <a:xfrm>
            <a:off x="7926962" y="6297856"/>
            <a:ext cx="1091563" cy="511473"/>
          </a:xfrm>
          <a:prstGeom prst="rect">
            <a:avLst/>
          </a:prstGeom>
          <a:noFill/>
          <a:ln w="9525">
            <a:noFill/>
            <a:miter lim="800000"/>
            <a:headEnd/>
            <a:tailEnd/>
          </a:ln>
          <a:effectLst/>
        </p:spPr>
      </p:pic>
      <p:sp>
        <p:nvSpPr>
          <p:cNvPr id="24" name="Text Placeholder 4"/>
          <p:cNvSpPr txBox="1">
            <a:spLocks/>
          </p:cNvSpPr>
          <p:nvPr/>
        </p:nvSpPr>
        <p:spPr>
          <a:xfrm>
            <a:off x="6977678" y="80628"/>
            <a:ext cx="2130826" cy="252028"/>
          </a:xfrm>
          <a:prstGeom prst="rect">
            <a:avLst/>
          </a:prstGeom>
          <a:solidFill>
            <a:schemeClr val="bg1"/>
          </a:solidFill>
          <a:ln>
            <a:solidFill>
              <a:schemeClr val="tx1"/>
            </a:solidFill>
          </a:ln>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ZA" sz="1000" i="0" u="none" strike="noStrike" kern="1200" cap="none" spc="0" normalizeH="0" baseline="0" noProof="0" dirty="0" smtClean="0">
                <a:ln>
                  <a:noFill/>
                </a:ln>
                <a:effectLst/>
                <a:uLnTx/>
                <a:uFillTx/>
                <a:latin typeface="Arial" pitchFamily="34" charset="0"/>
                <a:cs typeface="Arial" pitchFamily="34" charset="0"/>
              </a:rPr>
              <a:t>MOSH Learning</a:t>
            </a:r>
            <a:r>
              <a:rPr kumimoji="0" lang="en-ZA" sz="1000" i="0" u="none" strike="noStrike" kern="1200" cap="none" spc="0" normalizeH="0" noProof="0" dirty="0" smtClean="0">
                <a:ln>
                  <a:noFill/>
                </a:ln>
                <a:effectLst/>
                <a:uLnTx/>
                <a:uFillTx/>
                <a:latin typeface="Arial" pitchFamily="34" charset="0"/>
                <a:cs typeface="Arial" pitchFamily="34" charset="0"/>
              </a:rPr>
              <a:t> Hub – </a:t>
            </a:r>
            <a:r>
              <a:rPr kumimoji="0" lang="en-ZA" sz="1000" i="0" u="none" strike="noStrike" kern="1200" cap="none" spc="0" normalizeH="0" noProof="0" dirty="0" smtClean="0">
                <a:ln>
                  <a:noFill/>
                </a:ln>
                <a:solidFill>
                  <a:srgbClr val="EAB200"/>
                </a:solidFill>
                <a:effectLst/>
                <a:uLnTx/>
                <a:uFillTx/>
                <a:latin typeface="Arial" pitchFamily="34" charset="0"/>
                <a:cs typeface="Arial" pitchFamily="34" charset="0"/>
              </a:rPr>
              <a:t>Dust Team</a:t>
            </a:r>
            <a:endParaRPr kumimoji="0" lang="en-ZA" sz="1000" i="0" u="none" strike="noStrike" kern="1200" cap="none" spc="0" normalizeH="0" baseline="0" noProof="0" dirty="0">
              <a:ln>
                <a:noFill/>
              </a:ln>
              <a:solidFill>
                <a:srgbClr val="EAB200"/>
              </a:solidFill>
              <a:effectLst/>
              <a:uLnTx/>
              <a:uFillTx/>
              <a:latin typeface="Arial" pitchFamily="34" charset="0"/>
              <a:cs typeface="Arial" pitchFamily="34" charset="0"/>
            </a:endParaRPr>
          </a:p>
        </p:txBody>
      </p:sp>
      <p:pic>
        <p:nvPicPr>
          <p:cNvPr id="19" name="Picture 18" descr="cmlogoDE copy"/>
          <p:cNvPicPr>
            <a:picLocks noChangeAspect="1" noChangeArrowheads="1"/>
          </p:cNvPicPr>
          <p:nvPr/>
        </p:nvPicPr>
        <p:blipFill>
          <a:blip r:embed="rId3" cstate="screen">
            <a:biLevel thresh="50000"/>
          </a:blip>
          <a:srcRect/>
          <a:stretch>
            <a:fillRect/>
          </a:stretch>
        </p:blipFill>
        <p:spPr bwMode="auto">
          <a:xfrm>
            <a:off x="154805" y="6292133"/>
            <a:ext cx="859639" cy="531798"/>
          </a:xfrm>
          <a:prstGeom prst="rect">
            <a:avLst/>
          </a:prstGeom>
          <a:noFill/>
          <a:ln w="9525">
            <a:noFill/>
            <a:miter lim="800000"/>
            <a:headEnd/>
            <a:tailEnd/>
          </a:ln>
          <a:effectLst/>
        </p:spPr>
      </p:pic>
      <p:sp>
        <p:nvSpPr>
          <p:cNvPr id="5" name="TextBox 4"/>
          <p:cNvSpPr txBox="1"/>
          <p:nvPr/>
        </p:nvSpPr>
        <p:spPr>
          <a:xfrm>
            <a:off x="642624" y="1535188"/>
            <a:ext cx="7458299" cy="4486100"/>
          </a:xfrm>
          <a:prstGeom prst="rect">
            <a:avLst/>
          </a:prstGeom>
          <a:noFill/>
        </p:spPr>
        <p:txBody>
          <a:bodyPr wrap="square" rtlCol="0">
            <a:spAutoFit/>
          </a:bodyPr>
          <a:lstStyle/>
          <a:p>
            <a:pPr>
              <a:lnSpc>
                <a:spcPct val="150000"/>
              </a:lnSpc>
            </a:pPr>
            <a:r>
              <a:rPr lang="en-ZA" sz="1600" b="1" dirty="0"/>
              <a:t>MOSH Adoption Team Manager </a:t>
            </a:r>
            <a:r>
              <a:rPr lang="en-ZA" sz="1600" b="1" dirty="0" smtClean="0"/>
              <a:t>- </a:t>
            </a:r>
            <a:r>
              <a:rPr lang="en-ZA" sz="1600" b="1" dirty="0"/>
              <a:t>first COPA </a:t>
            </a:r>
            <a:r>
              <a:rPr lang="en-ZA" sz="1600" b="1" dirty="0" smtClean="0"/>
              <a:t>Coordinator (chair)</a:t>
            </a:r>
          </a:p>
          <a:p>
            <a:pPr>
              <a:lnSpc>
                <a:spcPct val="150000"/>
              </a:lnSpc>
            </a:pPr>
            <a:r>
              <a:rPr lang="en-ZA" sz="1600" b="1" dirty="0" smtClean="0"/>
              <a:t>Key functions:</a:t>
            </a:r>
          </a:p>
          <a:p>
            <a:pPr marL="285750" indent="-285750">
              <a:lnSpc>
                <a:spcPct val="150000"/>
              </a:lnSpc>
              <a:buFont typeface="Courier New" pitchFamily="49" charset="0"/>
              <a:buChar char="o"/>
            </a:pPr>
            <a:r>
              <a:rPr lang="en-ZA" sz="1600" dirty="0" smtClean="0"/>
              <a:t>Manage </a:t>
            </a:r>
            <a:r>
              <a:rPr lang="en-ZA" sz="1600" dirty="0"/>
              <a:t>membership of the </a:t>
            </a:r>
            <a:r>
              <a:rPr lang="en-ZA" sz="1600" dirty="0" smtClean="0"/>
              <a:t>COPA</a:t>
            </a:r>
          </a:p>
          <a:p>
            <a:pPr marL="285750" indent="-285750">
              <a:lnSpc>
                <a:spcPct val="150000"/>
              </a:lnSpc>
              <a:buFont typeface="Courier New" pitchFamily="49" charset="0"/>
              <a:buChar char="o"/>
            </a:pPr>
            <a:r>
              <a:rPr lang="en-ZA" sz="1600" dirty="0" smtClean="0"/>
              <a:t>Facilitate </a:t>
            </a:r>
            <a:r>
              <a:rPr lang="en-ZA" sz="1600" dirty="0"/>
              <a:t>effective COPA </a:t>
            </a:r>
            <a:r>
              <a:rPr lang="en-ZA" sz="1600" dirty="0" smtClean="0"/>
              <a:t>meetings</a:t>
            </a:r>
          </a:p>
          <a:p>
            <a:pPr marL="285750" indent="-285750">
              <a:lnSpc>
                <a:spcPct val="150000"/>
              </a:lnSpc>
              <a:buFont typeface="Courier New" pitchFamily="49" charset="0"/>
              <a:buChar char="o"/>
            </a:pPr>
            <a:r>
              <a:rPr lang="en-ZA" sz="1600" dirty="0" smtClean="0"/>
              <a:t>Monitor </a:t>
            </a:r>
            <a:r>
              <a:rPr lang="en-ZA" sz="1600" dirty="0"/>
              <a:t>adoption </a:t>
            </a:r>
            <a:r>
              <a:rPr lang="en-ZA" sz="1600" dirty="0" smtClean="0"/>
              <a:t>progress</a:t>
            </a:r>
          </a:p>
          <a:p>
            <a:pPr marL="285750" indent="-285750">
              <a:lnSpc>
                <a:spcPct val="150000"/>
              </a:lnSpc>
              <a:buFont typeface="Courier New" pitchFamily="49" charset="0"/>
              <a:buChar char="o"/>
            </a:pPr>
            <a:r>
              <a:rPr lang="en-ZA" sz="1600" dirty="0" smtClean="0"/>
              <a:t>Identify </a:t>
            </a:r>
            <a:r>
              <a:rPr lang="en-ZA" sz="1600" dirty="0"/>
              <a:t>difficulties being </a:t>
            </a:r>
            <a:r>
              <a:rPr lang="en-ZA" sz="1600" dirty="0" smtClean="0"/>
              <a:t>experienced</a:t>
            </a:r>
          </a:p>
          <a:p>
            <a:pPr marL="285750" indent="-285750">
              <a:lnSpc>
                <a:spcPct val="150000"/>
              </a:lnSpc>
              <a:buFont typeface="Courier New" pitchFamily="49" charset="0"/>
              <a:buChar char="o"/>
            </a:pPr>
            <a:r>
              <a:rPr lang="en-ZA" sz="1600" dirty="0" smtClean="0"/>
              <a:t>Provide </a:t>
            </a:r>
            <a:r>
              <a:rPr lang="en-ZA" sz="1600" dirty="0"/>
              <a:t>or facilitate the provision of appropriate assistance to address the identified </a:t>
            </a:r>
            <a:r>
              <a:rPr lang="en-ZA" sz="1600" dirty="0" smtClean="0"/>
              <a:t>difficulty</a:t>
            </a:r>
          </a:p>
          <a:p>
            <a:pPr>
              <a:lnSpc>
                <a:spcPct val="150000"/>
              </a:lnSpc>
            </a:pPr>
            <a:r>
              <a:rPr lang="en-ZA" sz="1600" b="1" dirty="0" smtClean="0"/>
              <a:t>Term</a:t>
            </a:r>
          </a:p>
          <a:p>
            <a:pPr marL="285750" indent="-285750">
              <a:lnSpc>
                <a:spcPct val="150000"/>
              </a:lnSpc>
              <a:buFont typeface="Courier New" pitchFamily="49" charset="0"/>
              <a:buChar char="o"/>
            </a:pPr>
            <a:r>
              <a:rPr lang="en-ZA" sz="1600" dirty="0"/>
              <a:t>An initial term of about 12 months is expected to be long enough</a:t>
            </a:r>
            <a:endParaRPr lang="en-ZA" sz="1600" b="1" dirty="0"/>
          </a:p>
          <a:p>
            <a:pPr marL="285750" indent="-285750">
              <a:lnSpc>
                <a:spcPct val="150000"/>
              </a:lnSpc>
              <a:buFont typeface="Courier New" pitchFamily="49" charset="0"/>
              <a:buChar char="o"/>
            </a:pPr>
            <a:r>
              <a:rPr lang="en-ZA" sz="1600" dirty="0" smtClean="0"/>
              <a:t>After this term coordination </a:t>
            </a:r>
            <a:r>
              <a:rPr lang="en-ZA" sz="1600" dirty="0"/>
              <a:t>responsibility should ideally pass to one of the COPA members</a:t>
            </a:r>
          </a:p>
        </p:txBody>
      </p:sp>
      <p:sp>
        <p:nvSpPr>
          <p:cNvPr id="11" name="Title 1"/>
          <p:cNvSpPr txBox="1">
            <a:spLocks/>
          </p:cNvSpPr>
          <p:nvPr/>
        </p:nvSpPr>
        <p:spPr>
          <a:xfrm>
            <a:off x="625208" y="867776"/>
            <a:ext cx="7643812" cy="504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1800" dirty="0" smtClean="0">
                <a:latin typeface="Arial" pitchFamily="34" charset="0"/>
                <a:cs typeface="Arial" pitchFamily="34" charset="0"/>
              </a:rPr>
              <a:t>Reference: section 6.4 of LPAS point 3</a:t>
            </a:r>
            <a:endParaRPr lang="en-ZA" sz="1800" dirty="0">
              <a:latin typeface="Arial" pitchFamily="34" charset="0"/>
              <a:cs typeface="Arial" pitchFamily="34" charset="0"/>
            </a:endParaRPr>
          </a:p>
        </p:txBody>
      </p:sp>
    </p:spTree>
    <p:extLst>
      <p:ext uri="{BB962C8B-B14F-4D97-AF65-F5344CB8AC3E}">
        <p14:creationId xmlns:p14="http://schemas.microsoft.com/office/powerpoint/2010/main" xmlns="" val="371814228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237312"/>
            <a:ext cx="9144000" cy="620688"/>
          </a:xfrm>
          <a:prstGeom prst="rect">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ZA" sz="2000" b="1" dirty="0" smtClean="0">
                <a:solidFill>
                  <a:schemeClr val="bg1">
                    <a:lumMod val="95000"/>
                  </a:schemeClr>
                </a:solidFill>
                <a:effectLst>
                  <a:outerShdw blurRad="38100" dist="38100" dir="2700000" algn="tl">
                    <a:srgbClr val="000000">
                      <a:alpha val="43137"/>
                    </a:srgbClr>
                  </a:outerShdw>
                </a:effectLst>
              </a:rPr>
              <a:t>Leading the change to zero harm </a:t>
            </a:r>
            <a:endParaRPr lang="en-ZA" sz="2000" b="1" dirty="0">
              <a:solidFill>
                <a:schemeClr val="bg1">
                  <a:lumMod val="95000"/>
                </a:schemeClr>
              </a:solidFill>
              <a:effectLst>
                <a:outerShdw blurRad="38100" dist="38100" dir="2700000" algn="tl">
                  <a:srgbClr val="000000">
                    <a:alpha val="43137"/>
                  </a:srgbClr>
                </a:outerShdw>
              </a:effectLst>
            </a:endParaRPr>
          </a:p>
        </p:txBody>
      </p:sp>
      <p:sp>
        <p:nvSpPr>
          <p:cNvPr id="9" name="Rectangle 8"/>
          <p:cNvSpPr/>
          <p:nvPr/>
        </p:nvSpPr>
        <p:spPr>
          <a:xfrm>
            <a:off x="755576" y="764704"/>
            <a:ext cx="8388424" cy="943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itle 1"/>
          <p:cNvSpPr txBox="1">
            <a:spLocks/>
          </p:cNvSpPr>
          <p:nvPr/>
        </p:nvSpPr>
        <p:spPr>
          <a:xfrm>
            <a:off x="600596" y="243271"/>
            <a:ext cx="7643812" cy="504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2400" b="1" dirty="0" smtClean="0">
                <a:latin typeface="Arial" pitchFamily="34" charset="0"/>
                <a:cs typeface="Arial" pitchFamily="34" charset="0"/>
              </a:rPr>
              <a:t>Programme</a:t>
            </a:r>
            <a:endParaRPr lang="en-ZA" sz="2400" b="1" dirty="0">
              <a:latin typeface="Arial" pitchFamily="34" charset="0"/>
              <a:cs typeface="Arial" pitchFamily="34" charset="0"/>
            </a:endParaRPr>
          </a:p>
        </p:txBody>
      </p:sp>
      <p:pic>
        <p:nvPicPr>
          <p:cNvPr id="23" name="Picture 22"/>
          <p:cNvPicPr>
            <a:picLocks noChangeAspect="1" noChangeArrowheads="1"/>
          </p:cNvPicPr>
          <p:nvPr/>
        </p:nvPicPr>
        <p:blipFill>
          <a:blip r:embed="rId2" cstate="print"/>
          <a:srcRect/>
          <a:stretch>
            <a:fillRect/>
          </a:stretch>
        </p:blipFill>
        <p:spPr bwMode="auto">
          <a:xfrm>
            <a:off x="7926962" y="6297856"/>
            <a:ext cx="1091563" cy="511473"/>
          </a:xfrm>
          <a:prstGeom prst="rect">
            <a:avLst/>
          </a:prstGeom>
          <a:noFill/>
          <a:ln w="9525">
            <a:noFill/>
            <a:miter lim="800000"/>
            <a:headEnd/>
            <a:tailEnd/>
          </a:ln>
          <a:effectLst/>
        </p:spPr>
      </p:pic>
      <p:pic>
        <p:nvPicPr>
          <p:cNvPr id="19" name="Picture 18" descr="cmlogoDE copy"/>
          <p:cNvPicPr>
            <a:picLocks noChangeAspect="1" noChangeArrowheads="1"/>
          </p:cNvPicPr>
          <p:nvPr/>
        </p:nvPicPr>
        <p:blipFill>
          <a:blip r:embed="rId3" cstate="screen">
            <a:biLevel thresh="50000"/>
          </a:blip>
          <a:srcRect/>
          <a:stretch>
            <a:fillRect/>
          </a:stretch>
        </p:blipFill>
        <p:spPr bwMode="auto">
          <a:xfrm>
            <a:off x="154805" y="6292133"/>
            <a:ext cx="859639" cy="531798"/>
          </a:xfrm>
          <a:prstGeom prst="rect">
            <a:avLst/>
          </a:prstGeom>
          <a:noFill/>
          <a:ln w="9525">
            <a:noFill/>
            <a:miter lim="800000"/>
            <a:headEnd/>
            <a:tailEnd/>
          </a:ln>
          <a:effectLst/>
        </p:spPr>
      </p:pic>
      <p:sp>
        <p:nvSpPr>
          <p:cNvPr id="20" name="Text Placeholder 4"/>
          <p:cNvSpPr txBox="1">
            <a:spLocks/>
          </p:cNvSpPr>
          <p:nvPr/>
        </p:nvSpPr>
        <p:spPr>
          <a:xfrm>
            <a:off x="6977678" y="80628"/>
            <a:ext cx="2130826" cy="252028"/>
          </a:xfrm>
          <a:prstGeom prst="rect">
            <a:avLst/>
          </a:prstGeom>
          <a:solidFill>
            <a:schemeClr val="bg1"/>
          </a:solidFill>
          <a:ln>
            <a:solidFill>
              <a:schemeClr val="tx1"/>
            </a:solidFill>
          </a:ln>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ZA" sz="1000" i="0" u="none" strike="noStrike" kern="1200" cap="none" spc="0" normalizeH="0" baseline="0" noProof="0" dirty="0" smtClean="0">
                <a:ln>
                  <a:noFill/>
                </a:ln>
                <a:effectLst/>
                <a:uLnTx/>
                <a:uFillTx/>
                <a:latin typeface="Arial" pitchFamily="34" charset="0"/>
                <a:cs typeface="Arial" pitchFamily="34" charset="0"/>
              </a:rPr>
              <a:t>MOSH Learning</a:t>
            </a:r>
            <a:r>
              <a:rPr kumimoji="0" lang="en-ZA" sz="1000" i="0" u="none" strike="noStrike" kern="1200" cap="none" spc="0" normalizeH="0" noProof="0" dirty="0" smtClean="0">
                <a:ln>
                  <a:noFill/>
                </a:ln>
                <a:effectLst/>
                <a:uLnTx/>
                <a:uFillTx/>
                <a:latin typeface="Arial" pitchFamily="34" charset="0"/>
                <a:cs typeface="Arial" pitchFamily="34" charset="0"/>
              </a:rPr>
              <a:t> Hub – </a:t>
            </a:r>
            <a:r>
              <a:rPr kumimoji="0" lang="en-ZA" sz="1000" i="0" u="none" strike="noStrike" kern="1200" cap="none" spc="0" normalizeH="0" noProof="0" dirty="0" smtClean="0">
                <a:ln>
                  <a:noFill/>
                </a:ln>
                <a:solidFill>
                  <a:srgbClr val="EAB200"/>
                </a:solidFill>
                <a:effectLst/>
                <a:uLnTx/>
                <a:uFillTx/>
                <a:latin typeface="Arial" pitchFamily="34" charset="0"/>
                <a:cs typeface="Arial" pitchFamily="34" charset="0"/>
              </a:rPr>
              <a:t>Dust Team</a:t>
            </a:r>
            <a:endParaRPr kumimoji="0" lang="en-ZA" sz="1000" i="0" u="none" strike="noStrike" kern="1200" cap="none" spc="0" normalizeH="0" baseline="0" noProof="0" dirty="0">
              <a:ln>
                <a:noFill/>
              </a:ln>
              <a:solidFill>
                <a:srgbClr val="EAB200"/>
              </a:solidFill>
              <a:effectLst/>
              <a:uLnTx/>
              <a:uFillTx/>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139888400"/>
              </p:ext>
            </p:extLst>
          </p:nvPr>
        </p:nvGraphicFramePr>
        <p:xfrm>
          <a:off x="323528" y="1063131"/>
          <a:ext cx="8593658" cy="5013960"/>
        </p:xfrm>
        <a:graphic>
          <a:graphicData uri="http://schemas.openxmlformats.org/drawingml/2006/table">
            <a:tbl>
              <a:tblPr firstRow="1" firstCol="1" bandRow="1">
                <a:tableStyleId>{93296810-A885-4BE3-A3E7-6D5BEEA58F35}</a:tableStyleId>
              </a:tblPr>
              <a:tblGrid>
                <a:gridCol w="496861"/>
                <a:gridCol w="4214950"/>
                <a:gridCol w="1450575"/>
                <a:gridCol w="2431272"/>
              </a:tblGrid>
              <a:tr h="314709">
                <a:tc>
                  <a:txBody>
                    <a:bodyPr/>
                    <a:lstStyle/>
                    <a:p>
                      <a:pPr algn="ctr">
                        <a:lnSpc>
                          <a:spcPct val="150000"/>
                        </a:lnSpc>
                        <a:spcBef>
                          <a:spcPts val="600"/>
                        </a:spcBef>
                        <a:spcAft>
                          <a:spcPts val="0"/>
                        </a:spcAft>
                      </a:pPr>
                      <a:r>
                        <a:rPr lang="en-ZA" sz="1400" dirty="0">
                          <a:effectLst/>
                        </a:rPr>
                        <a:t>No</a:t>
                      </a:r>
                      <a:endParaRPr lang="en-ZA" sz="1400" dirty="0">
                        <a:effectLst/>
                        <a:latin typeface="Arial"/>
                        <a:ea typeface="Times New Roman"/>
                        <a:cs typeface="Times New Roman"/>
                      </a:endParaRPr>
                    </a:p>
                  </a:txBody>
                  <a:tcPr marL="67589" marR="67589" marT="0" marB="0"/>
                </a:tc>
                <a:tc>
                  <a:txBody>
                    <a:bodyPr/>
                    <a:lstStyle/>
                    <a:p>
                      <a:pPr algn="l">
                        <a:spcAft>
                          <a:spcPts val="0"/>
                        </a:spcAft>
                      </a:pPr>
                      <a:r>
                        <a:rPr lang="en-ZA" sz="1400">
                          <a:effectLst/>
                        </a:rPr>
                        <a:t>Activity</a:t>
                      </a:r>
                      <a:endParaRPr lang="en-ZA" sz="1400">
                        <a:effectLst/>
                        <a:latin typeface="Arial"/>
                        <a:ea typeface="Times New Roman"/>
                        <a:cs typeface="Times New Roman"/>
                      </a:endParaRPr>
                    </a:p>
                  </a:txBody>
                  <a:tcPr marL="67589" marR="67589" marT="0" marB="0" anchor="ctr"/>
                </a:tc>
                <a:tc>
                  <a:txBody>
                    <a:bodyPr/>
                    <a:lstStyle/>
                    <a:p>
                      <a:pPr algn="ctr">
                        <a:lnSpc>
                          <a:spcPct val="120000"/>
                        </a:lnSpc>
                        <a:spcAft>
                          <a:spcPts val="0"/>
                        </a:spcAft>
                        <a:tabLst>
                          <a:tab pos="2637155" algn="ctr"/>
                          <a:tab pos="5274310" algn="r"/>
                          <a:tab pos="457200" algn="l"/>
                        </a:tabLst>
                      </a:pPr>
                      <a:r>
                        <a:rPr lang="en-GB" sz="1400">
                          <a:effectLst/>
                        </a:rPr>
                        <a:t>Time</a:t>
                      </a:r>
                      <a:endParaRPr lang="en-ZA" sz="1400" b="1">
                        <a:effectLst/>
                        <a:latin typeface="Arial"/>
                        <a:ea typeface="Times New Roman"/>
                        <a:cs typeface="Times New Roman"/>
                      </a:endParaRPr>
                    </a:p>
                  </a:txBody>
                  <a:tcPr marL="67589" marR="67589" marT="0" marB="0" anchor="ctr"/>
                </a:tc>
                <a:tc>
                  <a:txBody>
                    <a:bodyPr/>
                    <a:lstStyle/>
                    <a:p>
                      <a:pPr algn="ctr">
                        <a:spcAft>
                          <a:spcPts val="0"/>
                        </a:spcAft>
                      </a:pPr>
                      <a:r>
                        <a:rPr lang="en-ZA" sz="1400">
                          <a:effectLst/>
                        </a:rPr>
                        <a:t>Responsible</a:t>
                      </a:r>
                      <a:endParaRPr lang="en-ZA" sz="1400">
                        <a:effectLst/>
                        <a:latin typeface="Arial"/>
                        <a:ea typeface="Times New Roman"/>
                        <a:cs typeface="Times New Roman"/>
                      </a:endParaRPr>
                    </a:p>
                  </a:txBody>
                  <a:tcPr marL="67589" marR="67589" marT="0" marB="0" anchor="ctr"/>
                </a:tc>
              </a:tr>
              <a:tr h="314709">
                <a:tc>
                  <a:txBody>
                    <a:bodyPr/>
                    <a:lstStyle/>
                    <a:p>
                      <a:pPr algn="ctr">
                        <a:lnSpc>
                          <a:spcPct val="150000"/>
                        </a:lnSpc>
                        <a:spcBef>
                          <a:spcPts val="600"/>
                        </a:spcBef>
                        <a:spcAft>
                          <a:spcPts val="0"/>
                        </a:spcAft>
                      </a:pPr>
                      <a:r>
                        <a:rPr lang="en-ZA" sz="1400">
                          <a:effectLst/>
                        </a:rPr>
                        <a:t>1</a:t>
                      </a:r>
                      <a:endParaRPr lang="en-ZA" sz="1400">
                        <a:effectLst/>
                        <a:latin typeface="Arial"/>
                        <a:ea typeface="Times New Roman"/>
                        <a:cs typeface="Times New Roman"/>
                      </a:endParaRPr>
                    </a:p>
                  </a:txBody>
                  <a:tcPr marL="67589" marR="67589" marT="0" marB="0" anchor="ctr"/>
                </a:tc>
                <a:tc>
                  <a:txBody>
                    <a:bodyPr/>
                    <a:lstStyle/>
                    <a:p>
                      <a:pPr algn="l">
                        <a:spcAft>
                          <a:spcPts val="0"/>
                        </a:spcAft>
                      </a:pPr>
                      <a:r>
                        <a:rPr lang="en-ZA" sz="1400" dirty="0">
                          <a:solidFill>
                            <a:schemeClr val="tx1">
                              <a:lumMod val="50000"/>
                              <a:lumOff val="50000"/>
                            </a:schemeClr>
                          </a:solidFill>
                          <a:effectLst/>
                        </a:rPr>
                        <a:t>Registration</a:t>
                      </a:r>
                      <a:endParaRPr lang="en-ZA" sz="1400" dirty="0">
                        <a:solidFill>
                          <a:schemeClr val="tx1">
                            <a:lumMod val="50000"/>
                            <a:lumOff val="50000"/>
                          </a:schemeClr>
                        </a:solidFill>
                        <a:effectLst/>
                        <a:latin typeface="Arial"/>
                        <a:ea typeface="Times New Roman"/>
                        <a:cs typeface="Times New Roman"/>
                      </a:endParaRPr>
                    </a:p>
                  </a:txBody>
                  <a:tcPr marL="67589" marR="67589" marT="0" marB="0" anchor="ctr"/>
                </a:tc>
                <a:tc>
                  <a:txBody>
                    <a:bodyPr/>
                    <a:lstStyle/>
                    <a:p>
                      <a:pPr algn="ctr">
                        <a:lnSpc>
                          <a:spcPct val="120000"/>
                        </a:lnSpc>
                        <a:spcAft>
                          <a:spcPts val="0"/>
                        </a:spcAft>
                        <a:tabLst>
                          <a:tab pos="2637155" algn="ctr"/>
                          <a:tab pos="5274310" algn="r"/>
                          <a:tab pos="457200" algn="l"/>
                        </a:tabLst>
                      </a:pPr>
                      <a:r>
                        <a:rPr lang="en-GB" sz="1400">
                          <a:effectLst/>
                        </a:rPr>
                        <a:t>07:30 – 09:00</a:t>
                      </a:r>
                      <a:endParaRPr lang="en-ZA" sz="1400" b="1">
                        <a:effectLst/>
                        <a:latin typeface="Arial"/>
                        <a:ea typeface="Times New Roman"/>
                        <a:cs typeface="Times New Roman"/>
                      </a:endParaRPr>
                    </a:p>
                  </a:txBody>
                  <a:tcPr marL="67589" marR="67589" marT="0" marB="0" anchor="ctr"/>
                </a:tc>
                <a:tc>
                  <a:txBody>
                    <a:bodyPr/>
                    <a:lstStyle/>
                    <a:p>
                      <a:pPr algn="ctr">
                        <a:spcAft>
                          <a:spcPts val="0"/>
                        </a:spcAft>
                      </a:pPr>
                      <a:r>
                        <a:rPr lang="en-ZA" sz="1400">
                          <a:effectLst/>
                        </a:rPr>
                        <a:t>Delegates</a:t>
                      </a:r>
                      <a:endParaRPr lang="en-ZA" sz="1400">
                        <a:effectLst/>
                        <a:latin typeface="Arial"/>
                        <a:ea typeface="Times New Roman"/>
                        <a:cs typeface="Times New Roman"/>
                      </a:endParaRPr>
                    </a:p>
                  </a:txBody>
                  <a:tcPr marL="67589" marR="67589" marT="0" marB="0" anchor="ctr"/>
                </a:tc>
              </a:tr>
              <a:tr h="629419">
                <a:tc>
                  <a:txBody>
                    <a:bodyPr/>
                    <a:lstStyle/>
                    <a:p>
                      <a:pPr algn="ctr">
                        <a:lnSpc>
                          <a:spcPct val="150000"/>
                        </a:lnSpc>
                        <a:spcBef>
                          <a:spcPts val="600"/>
                        </a:spcBef>
                        <a:spcAft>
                          <a:spcPts val="0"/>
                        </a:spcAft>
                      </a:pPr>
                      <a:r>
                        <a:rPr lang="en-ZA" sz="1400">
                          <a:effectLst/>
                        </a:rPr>
                        <a:t>2</a:t>
                      </a:r>
                      <a:endParaRPr lang="en-ZA" sz="1400">
                        <a:effectLst/>
                        <a:latin typeface="Arial"/>
                        <a:ea typeface="Times New Roman"/>
                        <a:cs typeface="Times New Roman"/>
                      </a:endParaRPr>
                    </a:p>
                  </a:txBody>
                  <a:tcPr marL="67589" marR="67589" marT="0" marB="0" anchor="ctr"/>
                </a:tc>
                <a:tc>
                  <a:txBody>
                    <a:bodyPr/>
                    <a:lstStyle/>
                    <a:p>
                      <a:pPr algn="l">
                        <a:spcAft>
                          <a:spcPts val="0"/>
                        </a:spcAft>
                      </a:pPr>
                      <a:r>
                        <a:rPr lang="en-ZA" sz="1400" dirty="0">
                          <a:solidFill>
                            <a:schemeClr val="tx1">
                              <a:lumMod val="50000"/>
                              <a:lumOff val="50000"/>
                            </a:schemeClr>
                          </a:solidFill>
                          <a:effectLst/>
                        </a:rPr>
                        <a:t>Community of Practice for Adoption (COPA)</a:t>
                      </a:r>
                    </a:p>
                    <a:p>
                      <a:pPr marL="342900" lvl="0" indent="-342900" algn="l">
                        <a:spcAft>
                          <a:spcPts val="0"/>
                        </a:spcAft>
                        <a:buFont typeface="Symbol"/>
                        <a:buChar char=""/>
                      </a:pPr>
                      <a:r>
                        <a:rPr lang="en-ZA" sz="1400" dirty="0">
                          <a:solidFill>
                            <a:schemeClr val="tx1">
                              <a:lumMod val="50000"/>
                              <a:lumOff val="50000"/>
                            </a:schemeClr>
                          </a:solidFill>
                          <a:effectLst/>
                        </a:rPr>
                        <a:t>Outline the scope of operation</a:t>
                      </a:r>
                    </a:p>
                    <a:p>
                      <a:pPr marL="342900" lvl="0" indent="-342900" algn="l">
                        <a:spcAft>
                          <a:spcPts val="0"/>
                        </a:spcAft>
                        <a:buFont typeface="Symbol"/>
                        <a:buChar char=""/>
                      </a:pPr>
                      <a:r>
                        <a:rPr lang="en-ZA" sz="1400" dirty="0">
                          <a:solidFill>
                            <a:schemeClr val="tx1">
                              <a:lumMod val="50000"/>
                              <a:lumOff val="50000"/>
                            </a:schemeClr>
                          </a:solidFill>
                          <a:effectLst/>
                        </a:rPr>
                        <a:t>Rationale of establishing it</a:t>
                      </a:r>
                      <a:endParaRPr lang="en-ZA" sz="1400" dirty="0">
                        <a:solidFill>
                          <a:schemeClr val="tx1">
                            <a:lumMod val="50000"/>
                            <a:lumOff val="50000"/>
                          </a:schemeClr>
                        </a:solidFill>
                        <a:effectLst/>
                        <a:latin typeface="Arial"/>
                        <a:ea typeface="Times New Roman"/>
                        <a:cs typeface="Times New Roman"/>
                      </a:endParaRPr>
                    </a:p>
                  </a:txBody>
                  <a:tcPr marL="67589" marR="67589" marT="0" marB="0" anchor="ctr"/>
                </a:tc>
                <a:tc>
                  <a:txBody>
                    <a:bodyPr/>
                    <a:lstStyle/>
                    <a:p>
                      <a:pPr algn="ctr">
                        <a:lnSpc>
                          <a:spcPct val="120000"/>
                        </a:lnSpc>
                        <a:spcAft>
                          <a:spcPts val="0"/>
                        </a:spcAft>
                        <a:tabLst>
                          <a:tab pos="2637155" algn="ctr"/>
                          <a:tab pos="5274310" algn="r"/>
                          <a:tab pos="457200" algn="l"/>
                        </a:tabLst>
                      </a:pPr>
                      <a:r>
                        <a:rPr lang="en-GB" sz="1400">
                          <a:effectLst/>
                        </a:rPr>
                        <a:t>09:00 – 09:20</a:t>
                      </a:r>
                      <a:endParaRPr lang="en-ZA" sz="1400" b="1">
                        <a:effectLst/>
                        <a:latin typeface="Arial"/>
                        <a:ea typeface="Times New Roman"/>
                        <a:cs typeface="Times New Roman"/>
                      </a:endParaRPr>
                    </a:p>
                  </a:txBody>
                  <a:tcPr marL="67589" marR="67589" marT="0" marB="0" anchor="ctr"/>
                </a:tc>
                <a:tc>
                  <a:txBody>
                    <a:bodyPr/>
                    <a:lstStyle/>
                    <a:p>
                      <a:pPr algn="ctr">
                        <a:spcAft>
                          <a:spcPts val="0"/>
                        </a:spcAft>
                      </a:pPr>
                      <a:r>
                        <a:rPr lang="en-ZA" sz="1400">
                          <a:effectLst/>
                        </a:rPr>
                        <a:t>Johan van Rensburg</a:t>
                      </a:r>
                      <a:endParaRPr lang="en-ZA" sz="1400">
                        <a:effectLst/>
                        <a:latin typeface="Arial"/>
                        <a:ea typeface="Times New Roman"/>
                        <a:cs typeface="Times New Roman"/>
                      </a:endParaRPr>
                    </a:p>
                  </a:txBody>
                  <a:tcPr marL="67589" marR="67589" marT="0" marB="0" anchor="ctr"/>
                </a:tc>
              </a:tr>
              <a:tr h="314709">
                <a:tc>
                  <a:txBody>
                    <a:bodyPr/>
                    <a:lstStyle/>
                    <a:p>
                      <a:pPr algn="ctr">
                        <a:lnSpc>
                          <a:spcPct val="150000"/>
                        </a:lnSpc>
                        <a:spcBef>
                          <a:spcPts val="600"/>
                        </a:spcBef>
                        <a:spcAft>
                          <a:spcPts val="0"/>
                        </a:spcAft>
                      </a:pPr>
                      <a:r>
                        <a:rPr lang="en-ZA" sz="1400">
                          <a:effectLst/>
                        </a:rPr>
                        <a:t>3</a:t>
                      </a:r>
                      <a:endParaRPr lang="en-ZA" sz="1400">
                        <a:effectLst/>
                        <a:latin typeface="Arial"/>
                        <a:ea typeface="Times New Roman"/>
                        <a:cs typeface="Times New Roman"/>
                      </a:endParaRPr>
                    </a:p>
                  </a:txBody>
                  <a:tcPr marL="67589" marR="67589" marT="0" marB="0" anchor="ctr"/>
                </a:tc>
                <a:tc>
                  <a:txBody>
                    <a:bodyPr/>
                    <a:lstStyle/>
                    <a:p>
                      <a:pPr algn="l">
                        <a:spcAft>
                          <a:spcPts val="0"/>
                        </a:spcAft>
                      </a:pPr>
                      <a:r>
                        <a:rPr lang="en-ZA" sz="1400" dirty="0">
                          <a:solidFill>
                            <a:schemeClr val="tx1">
                              <a:lumMod val="50000"/>
                              <a:lumOff val="50000"/>
                            </a:schemeClr>
                          </a:solidFill>
                          <a:effectLst/>
                        </a:rPr>
                        <a:t>Adoption Framework </a:t>
                      </a:r>
                      <a:endParaRPr lang="en-ZA" sz="1400" dirty="0">
                        <a:solidFill>
                          <a:schemeClr val="tx1">
                            <a:lumMod val="50000"/>
                            <a:lumOff val="50000"/>
                          </a:schemeClr>
                        </a:solidFill>
                        <a:effectLst/>
                        <a:latin typeface="Arial"/>
                        <a:ea typeface="Times New Roman"/>
                        <a:cs typeface="Times New Roman"/>
                      </a:endParaRPr>
                    </a:p>
                  </a:txBody>
                  <a:tcPr marL="67589" marR="67589" marT="0" marB="0" anchor="ctr"/>
                </a:tc>
                <a:tc>
                  <a:txBody>
                    <a:bodyPr/>
                    <a:lstStyle/>
                    <a:p>
                      <a:pPr algn="ctr">
                        <a:lnSpc>
                          <a:spcPct val="120000"/>
                        </a:lnSpc>
                        <a:spcAft>
                          <a:spcPts val="0"/>
                        </a:spcAft>
                        <a:tabLst>
                          <a:tab pos="2637155" algn="ctr"/>
                          <a:tab pos="5274310" algn="r"/>
                          <a:tab pos="457200" algn="l"/>
                        </a:tabLst>
                      </a:pPr>
                      <a:r>
                        <a:rPr lang="en-GB" sz="1400">
                          <a:effectLst/>
                        </a:rPr>
                        <a:t>09:20 – 11:00</a:t>
                      </a:r>
                      <a:endParaRPr lang="en-ZA" sz="1400" b="1">
                        <a:effectLst/>
                        <a:latin typeface="Arial"/>
                        <a:ea typeface="Times New Roman"/>
                        <a:cs typeface="Times New Roman"/>
                      </a:endParaRPr>
                    </a:p>
                  </a:txBody>
                  <a:tcPr marL="67589" marR="67589" marT="0" marB="0" anchor="ctr"/>
                </a:tc>
                <a:tc>
                  <a:txBody>
                    <a:bodyPr/>
                    <a:lstStyle/>
                    <a:p>
                      <a:pPr algn="ctr">
                        <a:spcAft>
                          <a:spcPts val="0"/>
                        </a:spcAft>
                      </a:pPr>
                      <a:r>
                        <a:rPr lang="en-ZA" sz="1400">
                          <a:effectLst/>
                        </a:rPr>
                        <a:t>Johan van Rensburg</a:t>
                      </a:r>
                      <a:endParaRPr lang="en-ZA" sz="1400">
                        <a:effectLst/>
                        <a:latin typeface="Arial"/>
                        <a:ea typeface="Times New Roman"/>
                        <a:cs typeface="Times New Roman"/>
                      </a:endParaRPr>
                    </a:p>
                  </a:txBody>
                  <a:tcPr marL="67589" marR="67589" marT="0" marB="0" anchor="ctr"/>
                </a:tc>
              </a:tr>
              <a:tr h="314709">
                <a:tc>
                  <a:txBody>
                    <a:bodyPr/>
                    <a:lstStyle/>
                    <a:p>
                      <a:pPr algn="ctr">
                        <a:lnSpc>
                          <a:spcPct val="150000"/>
                        </a:lnSpc>
                        <a:spcBef>
                          <a:spcPts val="600"/>
                        </a:spcBef>
                        <a:spcAft>
                          <a:spcPts val="0"/>
                        </a:spcAft>
                      </a:pPr>
                      <a:r>
                        <a:rPr lang="en-ZA" sz="1400">
                          <a:effectLst/>
                        </a:rPr>
                        <a:t>4</a:t>
                      </a:r>
                      <a:endParaRPr lang="en-ZA" sz="1400">
                        <a:effectLst/>
                        <a:latin typeface="Arial"/>
                        <a:ea typeface="Times New Roman"/>
                        <a:cs typeface="Times New Roman"/>
                      </a:endParaRPr>
                    </a:p>
                  </a:txBody>
                  <a:tcPr marL="67589" marR="67589" marT="0" marB="0" anchor="ctr"/>
                </a:tc>
                <a:tc>
                  <a:txBody>
                    <a:bodyPr/>
                    <a:lstStyle/>
                    <a:p>
                      <a:pPr algn="l">
                        <a:spcAft>
                          <a:spcPts val="0"/>
                        </a:spcAft>
                      </a:pPr>
                      <a:r>
                        <a:rPr lang="en-ZA" sz="1400" dirty="0">
                          <a:solidFill>
                            <a:schemeClr val="tx1">
                              <a:lumMod val="50000"/>
                              <a:lumOff val="50000"/>
                            </a:schemeClr>
                          </a:solidFill>
                          <a:effectLst/>
                        </a:rPr>
                        <a:t>Tea Break</a:t>
                      </a:r>
                      <a:endParaRPr lang="en-ZA" sz="1400" dirty="0">
                        <a:solidFill>
                          <a:schemeClr val="tx1">
                            <a:lumMod val="50000"/>
                            <a:lumOff val="50000"/>
                          </a:schemeClr>
                        </a:solidFill>
                        <a:effectLst/>
                        <a:latin typeface="Arial"/>
                        <a:ea typeface="Times New Roman"/>
                        <a:cs typeface="Times New Roman"/>
                      </a:endParaRPr>
                    </a:p>
                  </a:txBody>
                  <a:tcPr marL="67589" marR="67589" marT="0" marB="0" anchor="ctr"/>
                </a:tc>
                <a:tc>
                  <a:txBody>
                    <a:bodyPr/>
                    <a:lstStyle/>
                    <a:p>
                      <a:pPr algn="ctr">
                        <a:lnSpc>
                          <a:spcPct val="120000"/>
                        </a:lnSpc>
                        <a:spcAft>
                          <a:spcPts val="0"/>
                        </a:spcAft>
                        <a:tabLst>
                          <a:tab pos="2637155" algn="ctr"/>
                          <a:tab pos="5274310" algn="r"/>
                          <a:tab pos="457200" algn="l"/>
                        </a:tabLst>
                      </a:pPr>
                      <a:r>
                        <a:rPr lang="en-GB" sz="1400">
                          <a:effectLst/>
                        </a:rPr>
                        <a:t>11:00-11:30</a:t>
                      </a:r>
                      <a:endParaRPr lang="en-ZA" sz="1400" b="1">
                        <a:effectLst/>
                        <a:latin typeface="Arial"/>
                        <a:ea typeface="Times New Roman"/>
                        <a:cs typeface="Times New Roman"/>
                      </a:endParaRPr>
                    </a:p>
                  </a:txBody>
                  <a:tcPr marL="67589" marR="67589" marT="0" marB="0" anchor="ctr"/>
                </a:tc>
                <a:tc>
                  <a:txBody>
                    <a:bodyPr/>
                    <a:lstStyle/>
                    <a:p>
                      <a:pPr algn="ctr">
                        <a:spcAft>
                          <a:spcPts val="0"/>
                        </a:spcAft>
                      </a:pPr>
                      <a:r>
                        <a:rPr lang="en-ZA" sz="1400">
                          <a:effectLst/>
                        </a:rPr>
                        <a:t>All</a:t>
                      </a:r>
                      <a:endParaRPr lang="en-ZA" sz="1400">
                        <a:effectLst/>
                        <a:latin typeface="Arial"/>
                        <a:ea typeface="Times New Roman"/>
                        <a:cs typeface="Times New Roman"/>
                      </a:endParaRPr>
                    </a:p>
                  </a:txBody>
                  <a:tcPr marL="67589" marR="67589" marT="0" marB="0" anchor="ctr"/>
                </a:tc>
              </a:tr>
              <a:tr h="839225">
                <a:tc>
                  <a:txBody>
                    <a:bodyPr/>
                    <a:lstStyle/>
                    <a:p>
                      <a:pPr algn="ctr">
                        <a:lnSpc>
                          <a:spcPct val="150000"/>
                        </a:lnSpc>
                        <a:spcBef>
                          <a:spcPts val="600"/>
                        </a:spcBef>
                        <a:spcAft>
                          <a:spcPts val="0"/>
                        </a:spcAft>
                      </a:pPr>
                      <a:r>
                        <a:rPr lang="en-ZA" sz="1400">
                          <a:effectLst/>
                        </a:rPr>
                        <a:t>5</a:t>
                      </a:r>
                      <a:endParaRPr lang="en-ZA" sz="1400">
                        <a:effectLst/>
                        <a:latin typeface="Arial"/>
                        <a:ea typeface="Times New Roman"/>
                        <a:cs typeface="Times New Roman"/>
                      </a:endParaRPr>
                    </a:p>
                  </a:txBody>
                  <a:tcPr marL="67589" marR="67589" marT="0" marB="0" anchor="ctr"/>
                </a:tc>
                <a:tc>
                  <a:txBody>
                    <a:bodyPr/>
                    <a:lstStyle/>
                    <a:p>
                      <a:pPr marL="201295" algn="l">
                        <a:spcAft>
                          <a:spcPts val="0"/>
                        </a:spcAft>
                      </a:pPr>
                      <a:r>
                        <a:rPr lang="en-ZA" sz="1400" dirty="0">
                          <a:solidFill>
                            <a:schemeClr val="tx1">
                              <a:lumMod val="50000"/>
                              <a:lumOff val="50000"/>
                            </a:schemeClr>
                          </a:solidFill>
                          <a:effectLst/>
                        </a:rPr>
                        <a:t> </a:t>
                      </a:r>
                    </a:p>
                    <a:p>
                      <a:pPr marL="342900" lvl="0" indent="-342900" algn="l">
                        <a:spcAft>
                          <a:spcPts val="0"/>
                        </a:spcAft>
                        <a:buFont typeface="Symbol"/>
                        <a:buChar char=""/>
                      </a:pPr>
                      <a:r>
                        <a:rPr lang="en-ZA" sz="1400" dirty="0">
                          <a:solidFill>
                            <a:schemeClr val="tx1">
                              <a:lumMod val="50000"/>
                              <a:lumOff val="50000"/>
                            </a:schemeClr>
                          </a:solidFill>
                          <a:effectLst/>
                        </a:rPr>
                        <a:t>Guiding Templates for steps 1 to 3</a:t>
                      </a:r>
                    </a:p>
                    <a:p>
                      <a:pPr marL="342900" lvl="0" indent="-342900" algn="l">
                        <a:spcAft>
                          <a:spcPts val="0"/>
                        </a:spcAft>
                        <a:buFont typeface="Symbol"/>
                        <a:buChar char=""/>
                      </a:pPr>
                      <a:r>
                        <a:rPr lang="en-ZA" sz="1400" dirty="0">
                          <a:solidFill>
                            <a:schemeClr val="tx1">
                              <a:lumMod val="50000"/>
                              <a:lumOff val="50000"/>
                            </a:schemeClr>
                          </a:solidFill>
                          <a:effectLst/>
                        </a:rPr>
                        <a:t>Q&amp;A - Discussion </a:t>
                      </a:r>
                    </a:p>
                    <a:p>
                      <a:pPr algn="l">
                        <a:spcAft>
                          <a:spcPts val="0"/>
                        </a:spcAft>
                      </a:pPr>
                      <a:r>
                        <a:rPr lang="en-ZA" sz="1400" dirty="0">
                          <a:solidFill>
                            <a:schemeClr val="tx1">
                              <a:lumMod val="50000"/>
                              <a:lumOff val="50000"/>
                            </a:schemeClr>
                          </a:solidFill>
                          <a:effectLst/>
                        </a:rPr>
                        <a:t> </a:t>
                      </a:r>
                      <a:endParaRPr lang="en-ZA" sz="1400" dirty="0">
                        <a:solidFill>
                          <a:schemeClr val="tx1">
                            <a:lumMod val="50000"/>
                            <a:lumOff val="50000"/>
                          </a:schemeClr>
                        </a:solidFill>
                        <a:effectLst/>
                        <a:latin typeface="Arial"/>
                        <a:ea typeface="Times New Roman"/>
                        <a:cs typeface="Times New Roman"/>
                      </a:endParaRPr>
                    </a:p>
                  </a:txBody>
                  <a:tcPr marL="67589" marR="67589" marT="0" marB="0" anchor="ctr"/>
                </a:tc>
                <a:tc>
                  <a:txBody>
                    <a:bodyPr/>
                    <a:lstStyle/>
                    <a:p>
                      <a:pPr algn="ctr">
                        <a:lnSpc>
                          <a:spcPct val="120000"/>
                        </a:lnSpc>
                        <a:spcAft>
                          <a:spcPts val="0"/>
                        </a:spcAft>
                        <a:tabLst>
                          <a:tab pos="2637155" algn="ctr"/>
                          <a:tab pos="5274310" algn="r"/>
                          <a:tab pos="457200" algn="l"/>
                        </a:tabLst>
                      </a:pPr>
                      <a:r>
                        <a:rPr lang="en-GB" sz="1400" dirty="0">
                          <a:effectLst/>
                        </a:rPr>
                        <a:t>11:30-12:30</a:t>
                      </a:r>
                      <a:endParaRPr lang="en-ZA" sz="1400" b="1" dirty="0">
                        <a:effectLst/>
                        <a:latin typeface="Arial"/>
                        <a:ea typeface="Times New Roman"/>
                        <a:cs typeface="Times New Roman"/>
                      </a:endParaRPr>
                    </a:p>
                  </a:txBody>
                  <a:tcPr marL="67589" marR="67589" marT="0" marB="0" anchor="ctr"/>
                </a:tc>
                <a:tc>
                  <a:txBody>
                    <a:bodyPr/>
                    <a:lstStyle/>
                    <a:p>
                      <a:pPr algn="ctr">
                        <a:spcAft>
                          <a:spcPts val="0"/>
                        </a:spcAft>
                      </a:pPr>
                      <a:r>
                        <a:rPr lang="en-ZA" sz="1400">
                          <a:effectLst/>
                        </a:rPr>
                        <a:t>Johan van Rensburg</a:t>
                      </a:r>
                      <a:endParaRPr lang="en-ZA" sz="1400">
                        <a:effectLst/>
                        <a:latin typeface="Arial"/>
                        <a:ea typeface="Times New Roman"/>
                        <a:cs typeface="Times New Roman"/>
                      </a:endParaRPr>
                    </a:p>
                  </a:txBody>
                  <a:tcPr marL="67589" marR="67589" marT="0" marB="0" anchor="ctr"/>
                </a:tc>
              </a:tr>
              <a:tr h="1258839">
                <a:tc>
                  <a:txBody>
                    <a:bodyPr/>
                    <a:lstStyle/>
                    <a:p>
                      <a:pPr algn="ctr">
                        <a:lnSpc>
                          <a:spcPct val="150000"/>
                        </a:lnSpc>
                        <a:spcBef>
                          <a:spcPts val="600"/>
                        </a:spcBef>
                        <a:spcAft>
                          <a:spcPts val="0"/>
                        </a:spcAft>
                      </a:pPr>
                      <a:r>
                        <a:rPr lang="en-ZA" sz="1400">
                          <a:effectLst/>
                        </a:rPr>
                        <a:t>6</a:t>
                      </a:r>
                      <a:endParaRPr lang="en-ZA" sz="1400">
                        <a:effectLst/>
                        <a:latin typeface="Arial"/>
                        <a:ea typeface="Times New Roman"/>
                        <a:cs typeface="Times New Roman"/>
                      </a:endParaRPr>
                    </a:p>
                  </a:txBody>
                  <a:tcPr marL="67589" marR="67589" marT="0" marB="0" anchor="ctr"/>
                </a:tc>
                <a:tc>
                  <a:txBody>
                    <a:bodyPr/>
                    <a:lstStyle/>
                    <a:p>
                      <a:pPr algn="l">
                        <a:spcAft>
                          <a:spcPts val="0"/>
                        </a:spcAft>
                      </a:pPr>
                      <a:r>
                        <a:rPr lang="en-ZA" sz="1400" dirty="0" smtClean="0">
                          <a:effectLst/>
                        </a:rPr>
                        <a:t>General discussion</a:t>
                      </a:r>
                    </a:p>
                    <a:p>
                      <a:pPr marL="342900" lvl="0" indent="-342900" algn="l">
                        <a:spcAft>
                          <a:spcPts val="0"/>
                        </a:spcAft>
                        <a:buFont typeface="Symbol"/>
                        <a:buChar char=""/>
                      </a:pPr>
                      <a:r>
                        <a:rPr lang="en-ZA" sz="1400" dirty="0" smtClean="0">
                          <a:solidFill>
                            <a:schemeClr val="tx1">
                              <a:lumMod val="50000"/>
                              <a:lumOff val="50000"/>
                            </a:schemeClr>
                          </a:solidFill>
                          <a:effectLst/>
                        </a:rPr>
                        <a:t>Self-assessment of COPA members</a:t>
                      </a:r>
                    </a:p>
                    <a:p>
                      <a:pPr marL="342900" lvl="0" indent="-342900" algn="l">
                        <a:spcAft>
                          <a:spcPts val="0"/>
                        </a:spcAft>
                        <a:buFont typeface="Symbol"/>
                        <a:buChar char=""/>
                      </a:pPr>
                      <a:r>
                        <a:rPr lang="en-ZA" sz="1400" dirty="0" smtClean="0">
                          <a:solidFill>
                            <a:schemeClr val="tx1">
                              <a:lumMod val="50000"/>
                              <a:lumOff val="50000"/>
                            </a:schemeClr>
                          </a:solidFill>
                          <a:effectLst/>
                        </a:rPr>
                        <a:t>Election of COPA Chair</a:t>
                      </a:r>
                    </a:p>
                    <a:p>
                      <a:pPr marL="342900" lvl="0" indent="-342900" algn="l">
                        <a:spcAft>
                          <a:spcPts val="0"/>
                        </a:spcAft>
                        <a:buFont typeface="Symbol"/>
                        <a:buChar char=""/>
                      </a:pPr>
                      <a:r>
                        <a:rPr lang="en-ZA" sz="1400" dirty="0" smtClean="0">
                          <a:solidFill>
                            <a:schemeClr val="tx1">
                              <a:lumMod val="50000"/>
                              <a:lumOff val="50000"/>
                            </a:schemeClr>
                          </a:solidFill>
                          <a:effectLst/>
                        </a:rPr>
                        <a:t>Roles and responsibility of COPA chair</a:t>
                      </a:r>
                    </a:p>
                    <a:p>
                      <a:pPr marL="342900" lvl="0" indent="-342900" algn="l">
                        <a:spcAft>
                          <a:spcPts val="0"/>
                        </a:spcAft>
                        <a:buFont typeface="Symbol"/>
                        <a:buChar char=""/>
                      </a:pPr>
                      <a:r>
                        <a:rPr lang="en-ZA" sz="1400" dirty="0" smtClean="0">
                          <a:effectLst/>
                        </a:rPr>
                        <a:t>Calendar /Frequency of  COPA meetings</a:t>
                      </a:r>
                    </a:p>
                    <a:p>
                      <a:pPr marL="342900" lvl="0" indent="-342900" algn="l">
                        <a:spcAft>
                          <a:spcPts val="0"/>
                        </a:spcAft>
                        <a:buFont typeface="Symbol"/>
                        <a:buChar char=""/>
                      </a:pPr>
                      <a:r>
                        <a:rPr lang="en-ZA" sz="1400" dirty="0" smtClean="0">
                          <a:effectLst/>
                        </a:rPr>
                        <a:t>Requirements/way forward for next  COPA meeting</a:t>
                      </a:r>
                    </a:p>
                  </a:txBody>
                  <a:tcPr marL="67589" marR="67589" marT="0" marB="0" anchor="ctr"/>
                </a:tc>
                <a:tc>
                  <a:txBody>
                    <a:bodyPr/>
                    <a:lstStyle/>
                    <a:p>
                      <a:pPr algn="ctr">
                        <a:lnSpc>
                          <a:spcPct val="150000"/>
                        </a:lnSpc>
                        <a:spcBef>
                          <a:spcPts val="600"/>
                        </a:spcBef>
                        <a:spcAft>
                          <a:spcPts val="0"/>
                        </a:spcAft>
                      </a:pPr>
                      <a:r>
                        <a:rPr lang="en-ZA" sz="1400">
                          <a:effectLst/>
                        </a:rPr>
                        <a:t>12:30-13:00</a:t>
                      </a:r>
                      <a:endParaRPr lang="en-ZA" sz="1400">
                        <a:effectLst/>
                        <a:latin typeface="Arial"/>
                        <a:ea typeface="Times New Roman"/>
                        <a:cs typeface="Times New Roman"/>
                      </a:endParaRPr>
                    </a:p>
                  </a:txBody>
                  <a:tcPr marL="67589" marR="67589" marT="0" marB="0" anchor="ctr"/>
                </a:tc>
                <a:tc>
                  <a:txBody>
                    <a:bodyPr/>
                    <a:lstStyle/>
                    <a:p>
                      <a:pPr algn="ctr">
                        <a:spcAft>
                          <a:spcPts val="0"/>
                        </a:spcAft>
                      </a:pPr>
                      <a:r>
                        <a:rPr lang="en-ZA" sz="1400">
                          <a:effectLst/>
                        </a:rPr>
                        <a:t>All (Facilitated by </a:t>
                      </a:r>
                    </a:p>
                    <a:p>
                      <a:pPr algn="ctr">
                        <a:spcAft>
                          <a:spcPts val="0"/>
                        </a:spcAft>
                      </a:pPr>
                      <a:r>
                        <a:rPr lang="en-ZA" sz="1400">
                          <a:effectLst/>
                        </a:rPr>
                        <a:t>Audrey Banyini)</a:t>
                      </a:r>
                      <a:endParaRPr lang="en-ZA" sz="1400">
                        <a:effectLst/>
                        <a:latin typeface="Arial"/>
                        <a:ea typeface="Times New Roman"/>
                        <a:cs typeface="Times New Roman"/>
                      </a:endParaRPr>
                    </a:p>
                  </a:txBody>
                  <a:tcPr marL="67589" marR="67589" marT="0" marB="0" anchor="ctr"/>
                </a:tc>
              </a:tr>
              <a:tr h="629419">
                <a:tc>
                  <a:txBody>
                    <a:bodyPr/>
                    <a:lstStyle/>
                    <a:p>
                      <a:pPr algn="ctr">
                        <a:lnSpc>
                          <a:spcPct val="150000"/>
                        </a:lnSpc>
                        <a:spcBef>
                          <a:spcPts val="600"/>
                        </a:spcBef>
                        <a:spcAft>
                          <a:spcPts val="0"/>
                        </a:spcAft>
                      </a:pPr>
                      <a:r>
                        <a:rPr lang="en-ZA" sz="1400">
                          <a:effectLst/>
                        </a:rPr>
                        <a:t>7</a:t>
                      </a:r>
                      <a:endParaRPr lang="en-ZA" sz="1400">
                        <a:effectLst/>
                        <a:latin typeface="Arial"/>
                        <a:ea typeface="Times New Roman"/>
                        <a:cs typeface="Times New Roman"/>
                      </a:endParaRPr>
                    </a:p>
                  </a:txBody>
                  <a:tcPr marL="67589" marR="67589" marT="0" marB="0" anchor="ctr"/>
                </a:tc>
                <a:tc>
                  <a:txBody>
                    <a:bodyPr/>
                    <a:lstStyle/>
                    <a:p>
                      <a:pPr algn="l">
                        <a:spcAft>
                          <a:spcPts val="0"/>
                        </a:spcAft>
                      </a:pPr>
                      <a:r>
                        <a:rPr lang="en-ZA" sz="1400">
                          <a:effectLst/>
                        </a:rPr>
                        <a:t>Closure </a:t>
                      </a:r>
                      <a:endParaRPr lang="en-ZA" sz="1400">
                        <a:effectLst/>
                        <a:latin typeface="Arial"/>
                        <a:ea typeface="Times New Roman"/>
                        <a:cs typeface="Times New Roman"/>
                      </a:endParaRPr>
                    </a:p>
                  </a:txBody>
                  <a:tcPr marL="67589" marR="67589" marT="0" marB="0" anchor="ctr"/>
                </a:tc>
                <a:tc>
                  <a:txBody>
                    <a:bodyPr/>
                    <a:lstStyle/>
                    <a:p>
                      <a:pPr algn="ctr">
                        <a:lnSpc>
                          <a:spcPct val="150000"/>
                        </a:lnSpc>
                        <a:spcBef>
                          <a:spcPts val="600"/>
                        </a:spcBef>
                        <a:spcAft>
                          <a:spcPts val="0"/>
                        </a:spcAft>
                      </a:pPr>
                      <a:r>
                        <a:rPr lang="en-ZA" sz="1400">
                          <a:effectLst/>
                        </a:rPr>
                        <a:t>13:00-13:10</a:t>
                      </a:r>
                      <a:endParaRPr lang="en-ZA" sz="1400">
                        <a:effectLst/>
                        <a:latin typeface="Arial"/>
                        <a:ea typeface="Times New Roman"/>
                        <a:cs typeface="Times New Roman"/>
                      </a:endParaRPr>
                    </a:p>
                  </a:txBody>
                  <a:tcPr marL="67589" marR="67589" marT="0" marB="0" anchor="ctr"/>
                </a:tc>
                <a:tc>
                  <a:txBody>
                    <a:bodyPr/>
                    <a:lstStyle/>
                    <a:p>
                      <a:pPr algn="ctr">
                        <a:spcAft>
                          <a:spcPts val="0"/>
                        </a:spcAft>
                      </a:pPr>
                      <a:r>
                        <a:rPr lang="en-ZA" sz="1400">
                          <a:effectLst/>
                        </a:rPr>
                        <a:t> </a:t>
                      </a:r>
                    </a:p>
                    <a:p>
                      <a:pPr algn="ctr">
                        <a:spcAft>
                          <a:spcPts val="0"/>
                        </a:spcAft>
                      </a:pPr>
                      <a:r>
                        <a:rPr lang="en-ZA" sz="1400">
                          <a:effectLst/>
                        </a:rPr>
                        <a:t>Gerrie Pienaar</a:t>
                      </a:r>
                    </a:p>
                    <a:p>
                      <a:pPr algn="l">
                        <a:spcAft>
                          <a:spcPts val="0"/>
                        </a:spcAft>
                      </a:pPr>
                      <a:r>
                        <a:rPr lang="en-ZA" sz="1400">
                          <a:effectLst/>
                        </a:rPr>
                        <a:t> </a:t>
                      </a:r>
                      <a:endParaRPr lang="en-ZA" sz="1400">
                        <a:effectLst/>
                        <a:latin typeface="Arial"/>
                        <a:ea typeface="Times New Roman"/>
                        <a:cs typeface="Times New Roman"/>
                      </a:endParaRPr>
                    </a:p>
                  </a:txBody>
                  <a:tcPr marL="67589" marR="67589" marT="0" marB="0" anchor="ctr"/>
                </a:tc>
              </a:tr>
              <a:tr h="280804">
                <a:tc>
                  <a:txBody>
                    <a:bodyPr/>
                    <a:lstStyle/>
                    <a:p>
                      <a:pPr algn="ctr">
                        <a:lnSpc>
                          <a:spcPct val="150000"/>
                        </a:lnSpc>
                        <a:spcBef>
                          <a:spcPts val="600"/>
                        </a:spcBef>
                        <a:spcAft>
                          <a:spcPts val="0"/>
                        </a:spcAft>
                      </a:pPr>
                      <a:r>
                        <a:rPr lang="en-ZA" sz="1400">
                          <a:effectLst/>
                        </a:rPr>
                        <a:t>8</a:t>
                      </a:r>
                      <a:endParaRPr lang="en-ZA" sz="1400">
                        <a:effectLst/>
                        <a:latin typeface="Arial"/>
                        <a:ea typeface="Times New Roman"/>
                        <a:cs typeface="Times New Roman"/>
                      </a:endParaRPr>
                    </a:p>
                  </a:txBody>
                  <a:tcPr marL="67589" marR="67589" marT="0" marB="0" anchor="ctr"/>
                </a:tc>
                <a:tc>
                  <a:txBody>
                    <a:bodyPr/>
                    <a:lstStyle/>
                    <a:p>
                      <a:pPr algn="l">
                        <a:spcAft>
                          <a:spcPts val="0"/>
                        </a:spcAft>
                      </a:pPr>
                      <a:r>
                        <a:rPr lang="en-ZA" sz="1400" dirty="0">
                          <a:effectLst/>
                        </a:rPr>
                        <a:t>Lunch</a:t>
                      </a:r>
                      <a:endParaRPr lang="en-ZA" sz="1400" dirty="0">
                        <a:effectLst/>
                        <a:latin typeface="Arial"/>
                        <a:ea typeface="Times New Roman"/>
                        <a:cs typeface="Times New Roman"/>
                      </a:endParaRPr>
                    </a:p>
                  </a:txBody>
                  <a:tcPr marL="67589" marR="67589" marT="0" marB="0" anchor="ctr"/>
                </a:tc>
                <a:tc>
                  <a:txBody>
                    <a:bodyPr/>
                    <a:lstStyle/>
                    <a:p>
                      <a:pPr algn="ctr">
                        <a:lnSpc>
                          <a:spcPct val="120000"/>
                        </a:lnSpc>
                        <a:spcAft>
                          <a:spcPts val="0"/>
                        </a:spcAft>
                        <a:tabLst>
                          <a:tab pos="2637155" algn="ctr"/>
                          <a:tab pos="5274310" algn="r"/>
                          <a:tab pos="457200" algn="l"/>
                        </a:tabLst>
                      </a:pPr>
                      <a:r>
                        <a:rPr lang="en-GB" sz="1400" dirty="0">
                          <a:effectLst/>
                        </a:rPr>
                        <a:t> </a:t>
                      </a:r>
                      <a:r>
                        <a:rPr lang="en-GB" sz="1400" dirty="0" smtClean="0">
                          <a:effectLst/>
                        </a:rPr>
                        <a:t>13:10-14:00</a:t>
                      </a:r>
                      <a:endParaRPr lang="en-ZA" sz="1400" b="1" dirty="0">
                        <a:effectLst/>
                        <a:latin typeface="Arial"/>
                        <a:ea typeface="Times New Roman"/>
                        <a:cs typeface="Times New Roman"/>
                      </a:endParaRPr>
                    </a:p>
                  </a:txBody>
                  <a:tcPr marL="67589" marR="67589" marT="0" marB="0" anchor="ctr"/>
                </a:tc>
                <a:tc>
                  <a:txBody>
                    <a:bodyPr/>
                    <a:lstStyle/>
                    <a:p>
                      <a:pPr algn="ctr">
                        <a:spcAft>
                          <a:spcPts val="0"/>
                        </a:spcAft>
                      </a:pPr>
                      <a:r>
                        <a:rPr lang="en-ZA" sz="1400" dirty="0">
                          <a:effectLst/>
                        </a:rPr>
                        <a:t>All</a:t>
                      </a:r>
                      <a:endParaRPr lang="en-ZA" sz="1400" dirty="0">
                        <a:effectLst/>
                        <a:latin typeface="Arial"/>
                        <a:ea typeface="Times New Roman"/>
                        <a:cs typeface="Times New Roman"/>
                      </a:endParaRPr>
                    </a:p>
                  </a:txBody>
                  <a:tcPr marL="67589" marR="67589" marT="0" marB="0" anchor="ctr"/>
                </a:tc>
              </a:tr>
            </a:tbl>
          </a:graphicData>
        </a:graphic>
      </p:graphicFrame>
    </p:spTree>
    <p:extLst>
      <p:ext uri="{BB962C8B-B14F-4D97-AF65-F5344CB8AC3E}">
        <p14:creationId xmlns:p14="http://schemas.microsoft.com/office/powerpoint/2010/main" xmlns="" val="3508586942"/>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237312"/>
            <a:ext cx="9144000" cy="620688"/>
          </a:xfrm>
          <a:prstGeom prst="rect">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ZA" sz="2000" b="1" dirty="0" smtClean="0">
                <a:solidFill>
                  <a:schemeClr val="bg1">
                    <a:lumMod val="95000"/>
                  </a:schemeClr>
                </a:solidFill>
                <a:effectLst>
                  <a:outerShdw blurRad="38100" dist="38100" dir="2700000" algn="tl">
                    <a:srgbClr val="000000">
                      <a:alpha val="43137"/>
                    </a:srgbClr>
                  </a:outerShdw>
                </a:effectLst>
              </a:rPr>
              <a:t>Leading the change to zero harm </a:t>
            </a:r>
            <a:endParaRPr lang="en-ZA" sz="2000" b="1" dirty="0">
              <a:solidFill>
                <a:schemeClr val="bg1">
                  <a:lumMod val="95000"/>
                </a:schemeClr>
              </a:solidFill>
              <a:effectLst>
                <a:outerShdw blurRad="38100" dist="38100" dir="2700000" algn="tl">
                  <a:srgbClr val="000000">
                    <a:alpha val="43137"/>
                  </a:srgbClr>
                </a:outerShdw>
              </a:effectLst>
            </a:endParaRPr>
          </a:p>
        </p:txBody>
      </p:sp>
      <p:sp>
        <p:nvSpPr>
          <p:cNvPr id="9" name="Rectangle 8"/>
          <p:cNvSpPr/>
          <p:nvPr/>
        </p:nvSpPr>
        <p:spPr>
          <a:xfrm>
            <a:off x="755576" y="764704"/>
            <a:ext cx="8388424" cy="943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itle 1"/>
          <p:cNvSpPr txBox="1">
            <a:spLocks/>
          </p:cNvSpPr>
          <p:nvPr/>
        </p:nvSpPr>
        <p:spPr>
          <a:xfrm>
            <a:off x="600596" y="243271"/>
            <a:ext cx="7643812" cy="504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2400" b="1" dirty="0" smtClean="0">
                <a:latin typeface="Arial" pitchFamily="34" charset="0"/>
                <a:cs typeface="Arial" pitchFamily="34" charset="0"/>
              </a:rPr>
              <a:t>Re-cap</a:t>
            </a:r>
            <a:endParaRPr lang="en-ZA" sz="1600" b="1" dirty="0">
              <a:latin typeface="Arial" pitchFamily="34" charset="0"/>
              <a:cs typeface="Arial" pitchFamily="34" charset="0"/>
            </a:endParaRPr>
          </a:p>
        </p:txBody>
      </p:sp>
      <p:pic>
        <p:nvPicPr>
          <p:cNvPr id="23" name="Picture 22"/>
          <p:cNvPicPr>
            <a:picLocks noChangeAspect="1" noChangeArrowheads="1"/>
          </p:cNvPicPr>
          <p:nvPr/>
        </p:nvPicPr>
        <p:blipFill>
          <a:blip r:embed="rId2" cstate="print"/>
          <a:srcRect/>
          <a:stretch>
            <a:fillRect/>
          </a:stretch>
        </p:blipFill>
        <p:spPr bwMode="auto">
          <a:xfrm>
            <a:off x="7926962" y="6297856"/>
            <a:ext cx="1091563" cy="511473"/>
          </a:xfrm>
          <a:prstGeom prst="rect">
            <a:avLst/>
          </a:prstGeom>
          <a:noFill/>
          <a:ln w="9525">
            <a:noFill/>
            <a:miter lim="800000"/>
            <a:headEnd/>
            <a:tailEnd/>
          </a:ln>
          <a:effectLst/>
        </p:spPr>
      </p:pic>
      <p:sp>
        <p:nvSpPr>
          <p:cNvPr id="24" name="Text Placeholder 4"/>
          <p:cNvSpPr txBox="1">
            <a:spLocks/>
          </p:cNvSpPr>
          <p:nvPr/>
        </p:nvSpPr>
        <p:spPr>
          <a:xfrm>
            <a:off x="6977678" y="80628"/>
            <a:ext cx="2130826" cy="252028"/>
          </a:xfrm>
          <a:prstGeom prst="rect">
            <a:avLst/>
          </a:prstGeom>
          <a:solidFill>
            <a:schemeClr val="bg1"/>
          </a:solidFill>
          <a:ln>
            <a:solidFill>
              <a:schemeClr val="tx1"/>
            </a:solidFill>
          </a:ln>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ZA" sz="1000" i="0" u="none" strike="noStrike" kern="1200" cap="none" spc="0" normalizeH="0" baseline="0" noProof="0" dirty="0" smtClean="0">
                <a:ln>
                  <a:noFill/>
                </a:ln>
                <a:effectLst/>
                <a:uLnTx/>
                <a:uFillTx/>
                <a:latin typeface="Arial" pitchFamily="34" charset="0"/>
                <a:cs typeface="Arial" pitchFamily="34" charset="0"/>
              </a:rPr>
              <a:t>MOSH Learning</a:t>
            </a:r>
            <a:r>
              <a:rPr kumimoji="0" lang="en-ZA" sz="1000" i="0" u="none" strike="noStrike" kern="1200" cap="none" spc="0" normalizeH="0" noProof="0" dirty="0" smtClean="0">
                <a:ln>
                  <a:noFill/>
                </a:ln>
                <a:effectLst/>
                <a:uLnTx/>
                <a:uFillTx/>
                <a:latin typeface="Arial" pitchFamily="34" charset="0"/>
                <a:cs typeface="Arial" pitchFamily="34" charset="0"/>
              </a:rPr>
              <a:t> Hub – </a:t>
            </a:r>
            <a:r>
              <a:rPr kumimoji="0" lang="en-ZA" sz="1000" i="0" u="none" strike="noStrike" kern="1200" cap="none" spc="0" normalizeH="0" noProof="0" dirty="0" smtClean="0">
                <a:ln>
                  <a:noFill/>
                </a:ln>
                <a:solidFill>
                  <a:srgbClr val="EAB200"/>
                </a:solidFill>
                <a:effectLst/>
                <a:uLnTx/>
                <a:uFillTx/>
                <a:latin typeface="Arial" pitchFamily="34" charset="0"/>
                <a:cs typeface="Arial" pitchFamily="34" charset="0"/>
              </a:rPr>
              <a:t>Dust Team</a:t>
            </a:r>
            <a:endParaRPr kumimoji="0" lang="en-ZA" sz="1000" i="0" u="none" strike="noStrike" kern="1200" cap="none" spc="0" normalizeH="0" baseline="0" noProof="0" dirty="0">
              <a:ln>
                <a:noFill/>
              </a:ln>
              <a:solidFill>
                <a:srgbClr val="EAB200"/>
              </a:solidFill>
              <a:effectLst/>
              <a:uLnTx/>
              <a:uFillTx/>
              <a:latin typeface="Arial" pitchFamily="34" charset="0"/>
              <a:cs typeface="Arial" pitchFamily="34" charset="0"/>
            </a:endParaRPr>
          </a:p>
        </p:txBody>
      </p:sp>
      <p:pic>
        <p:nvPicPr>
          <p:cNvPr id="19" name="Picture 18" descr="cmlogoDE copy"/>
          <p:cNvPicPr>
            <a:picLocks noChangeAspect="1" noChangeArrowheads="1"/>
          </p:cNvPicPr>
          <p:nvPr/>
        </p:nvPicPr>
        <p:blipFill>
          <a:blip r:embed="rId3" cstate="screen">
            <a:biLevel thresh="50000"/>
          </a:blip>
          <a:srcRect/>
          <a:stretch>
            <a:fillRect/>
          </a:stretch>
        </p:blipFill>
        <p:spPr bwMode="auto">
          <a:xfrm>
            <a:off x="154805" y="6292133"/>
            <a:ext cx="859639" cy="531798"/>
          </a:xfrm>
          <a:prstGeom prst="rect">
            <a:avLst/>
          </a:prstGeom>
          <a:noFill/>
          <a:ln w="9525">
            <a:noFill/>
            <a:miter lim="800000"/>
            <a:headEnd/>
            <a:tailEnd/>
          </a:ln>
          <a:effectLst/>
        </p:spPr>
      </p:pic>
      <p:grpSp>
        <p:nvGrpSpPr>
          <p:cNvPr id="32" name="Group 31"/>
          <p:cNvGrpSpPr/>
          <p:nvPr/>
        </p:nvGrpSpPr>
        <p:grpSpPr>
          <a:xfrm>
            <a:off x="2038072" y="2450075"/>
            <a:ext cx="1621621" cy="1878583"/>
            <a:chOff x="2038072" y="2450075"/>
            <a:chExt cx="1621621" cy="1878583"/>
          </a:xfrm>
        </p:grpSpPr>
        <p:sp>
          <p:nvSpPr>
            <p:cNvPr id="17" name="L-Shape 16"/>
            <p:cNvSpPr/>
            <p:nvPr/>
          </p:nvSpPr>
          <p:spPr>
            <a:xfrm rot="5400000">
              <a:off x="2364296" y="2568916"/>
              <a:ext cx="970100" cy="1614225"/>
            </a:xfrm>
            <a:prstGeom prst="corner">
              <a:avLst>
                <a:gd name="adj1" fmla="val 16120"/>
                <a:gd name="adj2" fmla="val 16110"/>
              </a:avLst>
            </a:prstGeom>
            <a:scene3d>
              <a:camera prst="orthographicFront"/>
              <a:lightRig rig="flat" dir="t"/>
            </a:scene3d>
            <a:sp3d prstMaterial="plastic">
              <a:bevelT w="120900" h="88900"/>
              <a:bevelB w="88900" h="31750" prst="angle"/>
            </a:sp3d>
          </p:spPr>
          <p:style>
            <a:lnRef idx="1">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8" name="Freeform 17"/>
            <p:cNvSpPr/>
            <p:nvPr/>
          </p:nvSpPr>
          <p:spPr>
            <a:xfrm>
              <a:off x="2202362" y="3051222"/>
              <a:ext cx="1457331" cy="1277436"/>
            </a:xfrm>
            <a:custGeom>
              <a:avLst/>
              <a:gdLst>
                <a:gd name="connsiteX0" fmla="*/ 0 w 1457331"/>
                <a:gd name="connsiteY0" fmla="*/ 0 h 1277436"/>
                <a:gd name="connsiteX1" fmla="*/ 1457331 w 1457331"/>
                <a:gd name="connsiteY1" fmla="*/ 0 h 1277436"/>
                <a:gd name="connsiteX2" fmla="*/ 1457331 w 1457331"/>
                <a:gd name="connsiteY2" fmla="*/ 1277436 h 1277436"/>
                <a:gd name="connsiteX3" fmla="*/ 0 w 1457331"/>
                <a:gd name="connsiteY3" fmla="*/ 1277436 h 1277436"/>
                <a:gd name="connsiteX4" fmla="*/ 0 w 1457331"/>
                <a:gd name="connsiteY4" fmla="*/ 0 h 127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331" h="1277436">
                  <a:moveTo>
                    <a:pt x="0" y="0"/>
                  </a:moveTo>
                  <a:lnTo>
                    <a:pt x="1457331" y="0"/>
                  </a:lnTo>
                  <a:lnTo>
                    <a:pt x="1457331" y="1277436"/>
                  </a:lnTo>
                  <a:lnTo>
                    <a:pt x="0" y="12774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ZA" sz="1600" b="1" kern="1200" dirty="0" smtClean="0"/>
                <a:t>Early engagement with unions – their support</a:t>
              </a:r>
              <a:endParaRPr lang="en-ZA" sz="1600" b="1" kern="1200" dirty="0"/>
            </a:p>
          </p:txBody>
        </p:sp>
        <p:sp>
          <p:nvSpPr>
            <p:cNvPr id="20" name="Isosceles Triangle 19"/>
            <p:cNvSpPr/>
            <p:nvPr/>
          </p:nvSpPr>
          <p:spPr>
            <a:xfrm>
              <a:off x="3384725" y="2450075"/>
              <a:ext cx="274968" cy="274968"/>
            </a:xfrm>
            <a:prstGeom prst="triangle">
              <a:avLst>
                <a:gd name="adj" fmla="val 100000"/>
              </a:avLst>
            </a:prstGeom>
            <a:scene3d>
              <a:camera prst="orthographicFront"/>
              <a:lightRig rig="flat" dir="t"/>
            </a:scene3d>
            <a:sp3d prstMaterial="plastic">
              <a:bevelT w="120900" h="88900"/>
              <a:bevelB w="88900" h="31750" prst="angle"/>
            </a:sp3d>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1" name="TextBox 10"/>
            <p:cNvSpPr txBox="1"/>
            <p:nvPr/>
          </p:nvSpPr>
          <p:spPr>
            <a:xfrm>
              <a:off x="2038072" y="2502864"/>
              <a:ext cx="779765" cy="369332"/>
            </a:xfrm>
            <a:prstGeom prst="rect">
              <a:avLst/>
            </a:prstGeom>
            <a:noFill/>
          </p:spPr>
          <p:txBody>
            <a:bodyPr wrap="none" rtlCol="0">
              <a:spAutoFit/>
            </a:bodyPr>
            <a:lstStyle/>
            <a:p>
              <a:r>
                <a:rPr lang="en-ZA" b="1" dirty="0" smtClean="0">
                  <a:solidFill>
                    <a:schemeClr val="bg1"/>
                  </a:solidFill>
                  <a:effectLst>
                    <a:outerShdw blurRad="38100" dist="38100" dir="2700000" algn="tl">
                      <a:srgbClr val="000000">
                        <a:alpha val="43137"/>
                      </a:srgbClr>
                    </a:outerShdw>
                  </a:effectLst>
                </a:rPr>
                <a:t>Step 2</a:t>
              </a:r>
              <a:endParaRPr lang="en-ZA" b="1" dirty="0">
                <a:solidFill>
                  <a:schemeClr val="bg1"/>
                </a:solidFill>
                <a:effectLst>
                  <a:outerShdw blurRad="38100" dist="38100" dir="2700000" algn="tl">
                    <a:srgbClr val="000000">
                      <a:alpha val="43137"/>
                    </a:srgbClr>
                  </a:outerShdw>
                </a:effectLst>
              </a:endParaRPr>
            </a:p>
          </p:txBody>
        </p:sp>
      </p:grpSp>
      <p:grpSp>
        <p:nvGrpSpPr>
          <p:cNvPr id="33" name="Group 32"/>
          <p:cNvGrpSpPr/>
          <p:nvPr/>
        </p:nvGrpSpPr>
        <p:grpSpPr>
          <a:xfrm>
            <a:off x="3810392" y="2008608"/>
            <a:ext cx="1633360" cy="1878583"/>
            <a:chOff x="3810392" y="2008608"/>
            <a:chExt cx="1633360" cy="1878583"/>
          </a:xfrm>
        </p:grpSpPr>
        <p:sp>
          <p:nvSpPr>
            <p:cNvPr id="21" name="L-Shape 20"/>
            <p:cNvSpPr/>
            <p:nvPr/>
          </p:nvSpPr>
          <p:spPr>
            <a:xfrm rot="5400000">
              <a:off x="4148354" y="2127449"/>
              <a:ext cx="970100" cy="1614225"/>
            </a:xfrm>
            <a:prstGeom prst="corner">
              <a:avLst>
                <a:gd name="adj1" fmla="val 16120"/>
                <a:gd name="adj2" fmla="val 16110"/>
              </a:avLst>
            </a:prstGeom>
            <a:scene3d>
              <a:camera prst="orthographicFront"/>
              <a:lightRig rig="flat" dir="t"/>
            </a:scene3d>
            <a:sp3d prstMaterial="plastic">
              <a:bevelT w="120900" h="88900"/>
              <a:bevelB w="88900" h="31750" prst="angle"/>
            </a:sp3d>
          </p:spPr>
          <p:style>
            <a:lnRef idx="1">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2" name="Freeform 21"/>
            <p:cNvSpPr/>
            <p:nvPr/>
          </p:nvSpPr>
          <p:spPr>
            <a:xfrm>
              <a:off x="3986421" y="2609755"/>
              <a:ext cx="1457331" cy="1277436"/>
            </a:xfrm>
            <a:custGeom>
              <a:avLst/>
              <a:gdLst>
                <a:gd name="connsiteX0" fmla="*/ 0 w 1457331"/>
                <a:gd name="connsiteY0" fmla="*/ 0 h 1277436"/>
                <a:gd name="connsiteX1" fmla="*/ 1457331 w 1457331"/>
                <a:gd name="connsiteY1" fmla="*/ 0 h 1277436"/>
                <a:gd name="connsiteX2" fmla="*/ 1457331 w 1457331"/>
                <a:gd name="connsiteY2" fmla="*/ 1277436 h 1277436"/>
                <a:gd name="connsiteX3" fmla="*/ 0 w 1457331"/>
                <a:gd name="connsiteY3" fmla="*/ 1277436 h 1277436"/>
                <a:gd name="connsiteX4" fmla="*/ 0 w 1457331"/>
                <a:gd name="connsiteY4" fmla="*/ 0 h 127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331" h="1277436">
                  <a:moveTo>
                    <a:pt x="0" y="0"/>
                  </a:moveTo>
                  <a:lnTo>
                    <a:pt x="1457331" y="0"/>
                  </a:lnTo>
                  <a:lnTo>
                    <a:pt x="1457331" y="1277436"/>
                  </a:lnTo>
                  <a:lnTo>
                    <a:pt x="0" y="12774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ZA" sz="1600" b="1" kern="1200" dirty="0" smtClean="0"/>
                <a:t>Mine-wide brief to be submitted</a:t>
              </a:r>
              <a:endParaRPr lang="en-ZA" sz="1600" b="1" kern="1200" dirty="0"/>
            </a:p>
          </p:txBody>
        </p:sp>
        <p:sp>
          <p:nvSpPr>
            <p:cNvPr id="25" name="Isosceles Triangle 24"/>
            <p:cNvSpPr/>
            <p:nvPr/>
          </p:nvSpPr>
          <p:spPr>
            <a:xfrm>
              <a:off x="5168784" y="2008608"/>
              <a:ext cx="274968" cy="274968"/>
            </a:xfrm>
            <a:prstGeom prst="triangle">
              <a:avLst>
                <a:gd name="adj" fmla="val 100000"/>
              </a:avLst>
            </a:prstGeom>
            <a:scene3d>
              <a:camera prst="orthographicFront"/>
              <a:lightRig rig="flat" dir="t"/>
            </a:scene3d>
            <a:sp3d prstMaterial="plastic">
              <a:bevelT w="120900" h="88900"/>
              <a:bevelB w="88900" h="31750" prst="angle"/>
            </a:sp3d>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2" name="TextBox 11"/>
            <p:cNvSpPr txBox="1"/>
            <p:nvPr/>
          </p:nvSpPr>
          <p:spPr>
            <a:xfrm>
              <a:off x="3810392" y="2078940"/>
              <a:ext cx="779765" cy="369332"/>
            </a:xfrm>
            <a:prstGeom prst="rect">
              <a:avLst/>
            </a:prstGeom>
            <a:noFill/>
          </p:spPr>
          <p:txBody>
            <a:bodyPr wrap="none" rtlCol="0">
              <a:spAutoFit/>
            </a:bodyPr>
            <a:lstStyle/>
            <a:p>
              <a:r>
                <a:rPr lang="en-ZA" b="1" dirty="0" smtClean="0">
                  <a:solidFill>
                    <a:schemeClr val="bg1"/>
                  </a:solidFill>
                  <a:effectLst>
                    <a:outerShdw blurRad="38100" dist="38100" dir="2700000" algn="tl">
                      <a:srgbClr val="000000">
                        <a:alpha val="43137"/>
                      </a:srgbClr>
                    </a:outerShdw>
                  </a:effectLst>
                </a:rPr>
                <a:t>Step 3</a:t>
              </a:r>
              <a:endParaRPr lang="en-ZA" b="1" dirty="0">
                <a:solidFill>
                  <a:schemeClr val="bg1"/>
                </a:solidFill>
                <a:effectLst>
                  <a:outerShdw blurRad="38100" dist="38100" dir="2700000" algn="tl">
                    <a:srgbClr val="000000">
                      <a:alpha val="43137"/>
                    </a:srgbClr>
                  </a:outerShdw>
                </a:effectLst>
              </a:endParaRPr>
            </a:p>
          </p:txBody>
        </p:sp>
      </p:grpSp>
      <p:grpSp>
        <p:nvGrpSpPr>
          <p:cNvPr id="34" name="Group 33"/>
          <p:cNvGrpSpPr/>
          <p:nvPr/>
        </p:nvGrpSpPr>
        <p:grpSpPr>
          <a:xfrm>
            <a:off x="5607408" y="1567141"/>
            <a:ext cx="1620402" cy="1878583"/>
            <a:chOff x="5607408" y="1567141"/>
            <a:chExt cx="1620402" cy="1878583"/>
          </a:xfrm>
        </p:grpSpPr>
        <p:sp>
          <p:nvSpPr>
            <p:cNvPr id="26" name="L-Shape 25"/>
            <p:cNvSpPr/>
            <p:nvPr/>
          </p:nvSpPr>
          <p:spPr>
            <a:xfrm rot="5400000">
              <a:off x="5932413" y="1685982"/>
              <a:ext cx="970100" cy="1614225"/>
            </a:xfrm>
            <a:prstGeom prst="corner">
              <a:avLst>
                <a:gd name="adj1" fmla="val 16120"/>
                <a:gd name="adj2" fmla="val 16110"/>
              </a:avLst>
            </a:prstGeom>
            <a:scene3d>
              <a:camera prst="orthographicFront"/>
              <a:lightRig rig="flat" dir="t"/>
            </a:scene3d>
            <a:sp3d prstMaterial="plastic">
              <a:bevelT w="120900" h="88900"/>
              <a:bevelB w="88900" h="31750" prst="angle"/>
            </a:sp3d>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7" name="Freeform 26"/>
            <p:cNvSpPr/>
            <p:nvPr/>
          </p:nvSpPr>
          <p:spPr>
            <a:xfrm>
              <a:off x="5770479" y="2168288"/>
              <a:ext cx="1457331" cy="1277436"/>
            </a:xfrm>
            <a:custGeom>
              <a:avLst/>
              <a:gdLst>
                <a:gd name="connsiteX0" fmla="*/ 0 w 1457331"/>
                <a:gd name="connsiteY0" fmla="*/ 0 h 1277436"/>
                <a:gd name="connsiteX1" fmla="*/ 1457331 w 1457331"/>
                <a:gd name="connsiteY1" fmla="*/ 0 h 1277436"/>
                <a:gd name="connsiteX2" fmla="*/ 1457331 w 1457331"/>
                <a:gd name="connsiteY2" fmla="*/ 1277436 h 1277436"/>
                <a:gd name="connsiteX3" fmla="*/ 0 w 1457331"/>
                <a:gd name="connsiteY3" fmla="*/ 1277436 h 1277436"/>
                <a:gd name="connsiteX4" fmla="*/ 0 w 1457331"/>
                <a:gd name="connsiteY4" fmla="*/ 0 h 127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331" h="1277436">
                  <a:moveTo>
                    <a:pt x="0" y="0"/>
                  </a:moveTo>
                  <a:lnTo>
                    <a:pt x="1457331" y="0"/>
                  </a:lnTo>
                  <a:lnTo>
                    <a:pt x="1457331" y="1277436"/>
                  </a:lnTo>
                  <a:lnTo>
                    <a:pt x="0" y="12774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ZA" sz="1600" b="1" kern="1200" dirty="0" smtClean="0"/>
                <a:t>Establish an </a:t>
              </a:r>
              <a:r>
                <a:rPr lang="en-ZA" sz="1600" b="1" dirty="0"/>
                <a:t> </a:t>
              </a:r>
              <a:r>
                <a:rPr lang="en-ZA" sz="1600" b="1" kern="1200" dirty="0" smtClean="0"/>
                <a:t>on-mine Adoption Team</a:t>
              </a:r>
              <a:endParaRPr lang="en-ZA" sz="1600" b="1" kern="1200" dirty="0"/>
            </a:p>
            <a:p>
              <a:pPr marL="114300" lvl="1" indent="-114300" algn="l" defTabSz="622300">
                <a:lnSpc>
                  <a:spcPct val="90000"/>
                </a:lnSpc>
                <a:spcBef>
                  <a:spcPct val="0"/>
                </a:spcBef>
                <a:spcAft>
                  <a:spcPct val="15000"/>
                </a:spcAft>
                <a:buChar char="••"/>
              </a:pPr>
              <a:r>
                <a:rPr lang="en-ZA" sz="1400" kern="1200" dirty="0" smtClean="0"/>
                <a:t>Each person to be appointed</a:t>
              </a:r>
            </a:p>
            <a:p>
              <a:pPr marL="114300" lvl="1" indent="-114300" algn="l" defTabSz="622300">
                <a:lnSpc>
                  <a:spcPct val="90000"/>
                </a:lnSpc>
                <a:spcBef>
                  <a:spcPct val="0"/>
                </a:spcBef>
                <a:spcAft>
                  <a:spcPct val="15000"/>
                </a:spcAft>
                <a:buChar char="••"/>
              </a:pPr>
              <a:r>
                <a:rPr lang="en-ZA" sz="1400" kern="1200" dirty="0" smtClean="0"/>
                <a:t>Champion must be the “right person”</a:t>
              </a:r>
            </a:p>
            <a:p>
              <a:pPr marL="114300" lvl="1" indent="-114300" algn="l" defTabSz="622300">
                <a:lnSpc>
                  <a:spcPct val="90000"/>
                </a:lnSpc>
                <a:spcBef>
                  <a:spcPct val="0"/>
                </a:spcBef>
                <a:spcAft>
                  <a:spcPct val="15000"/>
                </a:spcAft>
                <a:buChar char="••"/>
              </a:pPr>
              <a:r>
                <a:rPr lang="en-ZA" sz="1400" kern="1200" dirty="0" smtClean="0"/>
                <a:t>Attend the COPA</a:t>
              </a:r>
            </a:p>
          </p:txBody>
        </p:sp>
        <p:sp>
          <p:nvSpPr>
            <p:cNvPr id="28" name="Isosceles Triangle 27"/>
            <p:cNvSpPr/>
            <p:nvPr/>
          </p:nvSpPr>
          <p:spPr>
            <a:xfrm>
              <a:off x="6952842" y="1567141"/>
              <a:ext cx="274968" cy="274968"/>
            </a:xfrm>
            <a:prstGeom prst="triangle">
              <a:avLst>
                <a:gd name="adj" fmla="val 100000"/>
              </a:avLst>
            </a:prstGeom>
            <a:scene3d>
              <a:camera prst="orthographicFront"/>
              <a:lightRig rig="flat" dir="t"/>
            </a:scene3d>
            <a:sp3d prstMaterial="plastic">
              <a:bevelT w="120900" h="88900"/>
              <a:bevelB w="88900" h="31750" prst="angle"/>
            </a:sp3d>
          </p:spPr>
          <p:style>
            <a:lnRef idx="1">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TextBox 12"/>
            <p:cNvSpPr txBox="1"/>
            <p:nvPr/>
          </p:nvSpPr>
          <p:spPr>
            <a:xfrm>
              <a:off x="5607408" y="1633244"/>
              <a:ext cx="779765" cy="369332"/>
            </a:xfrm>
            <a:prstGeom prst="rect">
              <a:avLst/>
            </a:prstGeom>
            <a:noFill/>
          </p:spPr>
          <p:txBody>
            <a:bodyPr wrap="none" rtlCol="0">
              <a:spAutoFit/>
            </a:bodyPr>
            <a:lstStyle/>
            <a:p>
              <a:r>
                <a:rPr lang="en-ZA" b="1" dirty="0" smtClean="0">
                  <a:solidFill>
                    <a:schemeClr val="bg1"/>
                  </a:solidFill>
                  <a:effectLst>
                    <a:outerShdw blurRad="38100" dist="38100" dir="2700000" algn="tl">
                      <a:srgbClr val="000000">
                        <a:alpha val="43137"/>
                      </a:srgbClr>
                    </a:outerShdw>
                  </a:effectLst>
                </a:rPr>
                <a:t>Step 4</a:t>
              </a:r>
              <a:endParaRPr lang="en-ZA" b="1" dirty="0">
                <a:solidFill>
                  <a:schemeClr val="bg1"/>
                </a:solidFill>
                <a:effectLst>
                  <a:outerShdw blurRad="38100" dist="38100" dir="2700000" algn="tl">
                    <a:srgbClr val="000000">
                      <a:alpha val="43137"/>
                    </a:srgbClr>
                  </a:outerShdw>
                </a:effectLst>
              </a:endParaRPr>
            </a:p>
          </p:txBody>
        </p:sp>
      </p:grpSp>
      <p:grpSp>
        <p:nvGrpSpPr>
          <p:cNvPr id="35" name="Group 34"/>
          <p:cNvGrpSpPr/>
          <p:nvPr/>
        </p:nvGrpSpPr>
        <p:grpSpPr>
          <a:xfrm>
            <a:off x="7380312" y="1189304"/>
            <a:ext cx="1631556" cy="1814953"/>
            <a:chOff x="7380312" y="1189304"/>
            <a:chExt cx="1631556" cy="1814953"/>
          </a:xfrm>
        </p:grpSpPr>
        <p:sp>
          <p:nvSpPr>
            <p:cNvPr id="29" name="L-Shape 28"/>
            <p:cNvSpPr/>
            <p:nvPr/>
          </p:nvSpPr>
          <p:spPr>
            <a:xfrm rot="5400000">
              <a:off x="7716471" y="1244515"/>
              <a:ext cx="970100" cy="1614225"/>
            </a:xfrm>
            <a:prstGeom prst="corner">
              <a:avLst>
                <a:gd name="adj1" fmla="val 16120"/>
                <a:gd name="adj2" fmla="val 16110"/>
              </a:avLst>
            </a:prstGeom>
            <a:scene3d>
              <a:camera prst="orthographicFront"/>
              <a:lightRig rig="flat" dir="t"/>
            </a:scene3d>
            <a:sp3d prstMaterial="plastic">
              <a:bevelT w="120900" h="88900"/>
              <a:bevelB w="88900" h="31750" prst="angle"/>
            </a:sp3d>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30" name="Freeform 29"/>
            <p:cNvSpPr/>
            <p:nvPr/>
          </p:nvSpPr>
          <p:spPr>
            <a:xfrm>
              <a:off x="7554537" y="1726821"/>
              <a:ext cx="1457331" cy="1277436"/>
            </a:xfrm>
            <a:custGeom>
              <a:avLst/>
              <a:gdLst>
                <a:gd name="connsiteX0" fmla="*/ 0 w 1457331"/>
                <a:gd name="connsiteY0" fmla="*/ 0 h 1277436"/>
                <a:gd name="connsiteX1" fmla="*/ 1457331 w 1457331"/>
                <a:gd name="connsiteY1" fmla="*/ 0 h 1277436"/>
                <a:gd name="connsiteX2" fmla="*/ 1457331 w 1457331"/>
                <a:gd name="connsiteY2" fmla="*/ 1277436 h 1277436"/>
                <a:gd name="connsiteX3" fmla="*/ 0 w 1457331"/>
                <a:gd name="connsiteY3" fmla="*/ 1277436 h 1277436"/>
                <a:gd name="connsiteX4" fmla="*/ 0 w 1457331"/>
                <a:gd name="connsiteY4" fmla="*/ 0 h 127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331" h="1277436">
                  <a:moveTo>
                    <a:pt x="0" y="0"/>
                  </a:moveTo>
                  <a:lnTo>
                    <a:pt x="1457331" y="0"/>
                  </a:lnTo>
                  <a:lnTo>
                    <a:pt x="1457331" y="1277436"/>
                  </a:lnTo>
                  <a:lnTo>
                    <a:pt x="0" y="12774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ZA" sz="1600" b="1" kern="1200" dirty="0" smtClean="0"/>
                <a:t>The MOSH team must gain knowledge on:</a:t>
              </a:r>
            </a:p>
            <a:p>
              <a:pPr marL="114300" lvl="1" indent="-114300" algn="l" defTabSz="622300">
                <a:lnSpc>
                  <a:spcPct val="90000"/>
                </a:lnSpc>
                <a:spcBef>
                  <a:spcPct val="0"/>
                </a:spcBef>
                <a:spcAft>
                  <a:spcPct val="15000"/>
                </a:spcAft>
                <a:buChar char="••"/>
              </a:pPr>
              <a:r>
                <a:rPr lang="en-ZA" sz="1400" kern="1200" dirty="0" smtClean="0"/>
                <a:t>The MOSH process</a:t>
              </a:r>
            </a:p>
            <a:p>
              <a:pPr marL="114300" lvl="1" indent="-114300" algn="l" defTabSz="622300">
                <a:lnSpc>
                  <a:spcPct val="90000"/>
                </a:lnSpc>
                <a:spcBef>
                  <a:spcPct val="0"/>
                </a:spcBef>
                <a:spcAft>
                  <a:spcPct val="15000"/>
                </a:spcAft>
                <a:buChar char="••"/>
              </a:pPr>
              <a:r>
                <a:rPr lang="en-ZA" sz="1400" kern="1200" dirty="0" smtClean="0"/>
                <a:t>The Practice and</a:t>
              </a:r>
            </a:p>
            <a:p>
              <a:pPr marL="114300" lvl="1" indent="-114300" algn="l" defTabSz="622300">
                <a:lnSpc>
                  <a:spcPct val="90000"/>
                </a:lnSpc>
                <a:spcBef>
                  <a:spcPct val="0"/>
                </a:spcBef>
                <a:spcAft>
                  <a:spcPct val="15000"/>
                </a:spcAft>
                <a:buChar char="••"/>
              </a:pPr>
              <a:r>
                <a:rPr lang="en-ZA" sz="1400" kern="1200" dirty="0" smtClean="0"/>
                <a:t>LPAG</a:t>
              </a:r>
            </a:p>
          </p:txBody>
        </p:sp>
        <p:sp>
          <p:nvSpPr>
            <p:cNvPr id="14" name="TextBox 13"/>
            <p:cNvSpPr txBox="1"/>
            <p:nvPr/>
          </p:nvSpPr>
          <p:spPr>
            <a:xfrm>
              <a:off x="7380312" y="1189304"/>
              <a:ext cx="779765" cy="369332"/>
            </a:xfrm>
            <a:prstGeom prst="rect">
              <a:avLst/>
            </a:prstGeom>
            <a:noFill/>
          </p:spPr>
          <p:txBody>
            <a:bodyPr wrap="none" rtlCol="0">
              <a:spAutoFit/>
            </a:bodyPr>
            <a:lstStyle/>
            <a:p>
              <a:r>
                <a:rPr lang="en-ZA" b="1" dirty="0" smtClean="0">
                  <a:solidFill>
                    <a:schemeClr val="bg1"/>
                  </a:solidFill>
                  <a:effectLst>
                    <a:outerShdw blurRad="38100" dist="38100" dir="2700000" algn="tl">
                      <a:srgbClr val="000000">
                        <a:alpha val="43137"/>
                      </a:srgbClr>
                    </a:outerShdw>
                  </a:effectLst>
                </a:rPr>
                <a:t>Step 5</a:t>
              </a:r>
              <a:endParaRPr lang="en-ZA" b="1" dirty="0">
                <a:solidFill>
                  <a:schemeClr val="bg1"/>
                </a:solidFill>
                <a:effectLst>
                  <a:outerShdw blurRad="38100" dist="38100" dir="2700000" algn="tl">
                    <a:srgbClr val="000000">
                      <a:alpha val="43137"/>
                    </a:srgbClr>
                  </a:outerShdw>
                </a:effectLst>
              </a:endParaRPr>
            </a:p>
          </p:txBody>
        </p:sp>
      </p:grpSp>
      <p:sp>
        <p:nvSpPr>
          <p:cNvPr id="6" name="Rectangle 5"/>
          <p:cNvSpPr/>
          <p:nvPr/>
        </p:nvSpPr>
        <p:spPr>
          <a:xfrm>
            <a:off x="683568" y="890717"/>
            <a:ext cx="4532685" cy="954107"/>
          </a:xfrm>
          <a:prstGeom prst="rect">
            <a:avLst/>
          </a:prstGeom>
          <a:noFill/>
        </p:spPr>
        <p:txBody>
          <a:bodyPr wrap="square" lIns="91440" tIns="45720" rIns="91440" bIns="45720">
            <a:spAutoFit/>
          </a:bodyPr>
          <a:lstStyle/>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Your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key to successful and sustainable adoption</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31" name="Group 30"/>
          <p:cNvGrpSpPr/>
          <p:nvPr/>
        </p:nvGrpSpPr>
        <p:grpSpPr>
          <a:xfrm>
            <a:off x="257563" y="2891542"/>
            <a:ext cx="1894609" cy="3131090"/>
            <a:chOff x="257563" y="2891542"/>
            <a:chExt cx="1894609" cy="3131090"/>
          </a:xfrm>
        </p:grpSpPr>
        <p:sp>
          <p:nvSpPr>
            <p:cNvPr id="8" name="L-Shape 7"/>
            <p:cNvSpPr/>
            <p:nvPr/>
          </p:nvSpPr>
          <p:spPr>
            <a:xfrm rot="5400000">
              <a:off x="580238" y="3010383"/>
              <a:ext cx="970100" cy="1614225"/>
            </a:xfrm>
            <a:prstGeom prst="corner">
              <a:avLst>
                <a:gd name="adj1" fmla="val 16120"/>
                <a:gd name="adj2" fmla="val 16110"/>
              </a:avLst>
            </a:prstGeom>
            <a:scene3d>
              <a:camera prst="orthographicFront"/>
              <a:lightRig rig="flat" dir="t"/>
            </a:scene3d>
            <a:sp3d prstMaterial="plastic">
              <a:bevelT w="120900" h="88900"/>
              <a:bevelB w="88900" h="31750" prst="angle"/>
            </a:sp3d>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5" name="Freeform 14"/>
            <p:cNvSpPr/>
            <p:nvPr/>
          </p:nvSpPr>
          <p:spPr>
            <a:xfrm>
              <a:off x="418304" y="3492689"/>
              <a:ext cx="1457331" cy="1277436"/>
            </a:xfrm>
            <a:custGeom>
              <a:avLst/>
              <a:gdLst>
                <a:gd name="connsiteX0" fmla="*/ 0 w 1457331"/>
                <a:gd name="connsiteY0" fmla="*/ 0 h 1277436"/>
                <a:gd name="connsiteX1" fmla="*/ 1457331 w 1457331"/>
                <a:gd name="connsiteY1" fmla="*/ 0 h 1277436"/>
                <a:gd name="connsiteX2" fmla="*/ 1457331 w 1457331"/>
                <a:gd name="connsiteY2" fmla="*/ 1277436 h 1277436"/>
                <a:gd name="connsiteX3" fmla="*/ 0 w 1457331"/>
                <a:gd name="connsiteY3" fmla="*/ 1277436 h 1277436"/>
                <a:gd name="connsiteX4" fmla="*/ 0 w 1457331"/>
                <a:gd name="connsiteY4" fmla="*/ 0 h 127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331" h="1277436">
                  <a:moveTo>
                    <a:pt x="0" y="0"/>
                  </a:moveTo>
                  <a:lnTo>
                    <a:pt x="1457331" y="0"/>
                  </a:lnTo>
                  <a:lnTo>
                    <a:pt x="1457331" y="1277436"/>
                  </a:lnTo>
                  <a:lnTo>
                    <a:pt x="0" y="12774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ZA" sz="1600" b="1" kern="1200" dirty="0" smtClean="0"/>
                <a:t>Get top management’s decision</a:t>
              </a:r>
              <a:endParaRPr lang="en-ZA" sz="1600" b="1" kern="1200" dirty="0"/>
            </a:p>
            <a:p>
              <a:pPr marL="114300" lvl="1" indent="-114300" algn="l" defTabSz="622300">
                <a:lnSpc>
                  <a:spcPct val="90000"/>
                </a:lnSpc>
                <a:spcBef>
                  <a:spcPct val="0"/>
                </a:spcBef>
                <a:spcAft>
                  <a:spcPct val="15000"/>
                </a:spcAft>
                <a:buChar char="••"/>
              </a:pPr>
              <a:r>
                <a:rPr lang="en-ZA" sz="1400" kern="1200" dirty="0" smtClean="0"/>
                <a:t>Do baseline</a:t>
              </a:r>
              <a:endParaRPr lang="en-ZA" sz="1400" kern="1200" dirty="0"/>
            </a:p>
            <a:p>
              <a:pPr marL="114300" lvl="1" indent="-114300" algn="l" defTabSz="622300">
                <a:lnSpc>
                  <a:spcPct val="90000"/>
                </a:lnSpc>
                <a:spcBef>
                  <a:spcPct val="0"/>
                </a:spcBef>
                <a:spcAft>
                  <a:spcPct val="15000"/>
                </a:spcAft>
                <a:buChar char="••"/>
              </a:pPr>
              <a:r>
                <a:rPr lang="en-ZA" sz="1400" kern="1200" dirty="0" smtClean="0"/>
                <a:t>Use generic value case</a:t>
              </a:r>
              <a:endParaRPr lang="en-ZA" sz="1400" kern="1200" dirty="0"/>
            </a:p>
            <a:p>
              <a:pPr marL="114300" lvl="1" indent="-114300" algn="l" defTabSz="622300">
                <a:lnSpc>
                  <a:spcPct val="90000"/>
                </a:lnSpc>
                <a:spcBef>
                  <a:spcPct val="0"/>
                </a:spcBef>
                <a:spcAft>
                  <a:spcPct val="15000"/>
                </a:spcAft>
                <a:buChar char="••"/>
              </a:pPr>
              <a:r>
                <a:rPr lang="en-ZA" sz="1400" kern="1200" dirty="0" smtClean="0"/>
                <a:t>GM need to understand:</a:t>
              </a:r>
              <a:endParaRPr lang="en-ZA" sz="1400" kern="1200" dirty="0"/>
            </a:p>
          </p:txBody>
        </p:sp>
        <p:sp>
          <p:nvSpPr>
            <p:cNvPr id="16" name="Isosceles Triangle 15"/>
            <p:cNvSpPr/>
            <p:nvPr/>
          </p:nvSpPr>
          <p:spPr>
            <a:xfrm>
              <a:off x="1600667" y="2891542"/>
              <a:ext cx="274968" cy="274968"/>
            </a:xfrm>
            <a:prstGeom prst="triangle">
              <a:avLst>
                <a:gd name="adj" fmla="val 100000"/>
              </a:avLst>
            </a:prstGeom>
            <a:scene3d>
              <a:camera prst="orthographicFront"/>
              <a:lightRig rig="flat" dir="t"/>
            </a:scene3d>
            <a:sp3d prstMaterial="plastic">
              <a:bevelT w="120900" h="88900"/>
              <a:bevelB w="88900" h="31750" prst="angle"/>
            </a:sp3d>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5" name="TextBox 4"/>
            <p:cNvSpPr txBox="1"/>
            <p:nvPr/>
          </p:nvSpPr>
          <p:spPr>
            <a:xfrm>
              <a:off x="257563" y="2952328"/>
              <a:ext cx="779765" cy="369332"/>
            </a:xfrm>
            <a:prstGeom prst="rect">
              <a:avLst/>
            </a:prstGeom>
            <a:noFill/>
          </p:spPr>
          <p:txBody>
            <a:bodyPr wrap="none" rtlCol="0">
              <a:spAutoFit/>
            </a:bodyPr>
            <a:lstStyle/>
            <a:p>
              <a:r>
                <a:rPr lang="en-ZA" b="1" dirty="0" smtClean="0">
                  <a:solidFill>
                    <a:schemeClr val="bg1"/>
                  </a:solidFill>
                  <a:effectLst>
                    <a:outerShdw blurRad="38100" dist="38100" dir="2700000" algn="tl">
                      <a:srgbClr val="000000">
                        <a:alpha val="43137"/>
                      </a:srgbClr>
                    </a:outerShdw>
                  </a:effectLst>
                </a:rPr>
                <a:t>Step 1</a:t>
              </a:r>
              <a:endParaRPr lang="en-ZA"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467544" y="5283968"/>
              <a:ext cx="1684628" cy="738664"/>
            </a:xfrm>
            <a:prstGeom prst="rect">
              <a:avLst/>
            </a:prstGeom>
            <a:noFill/>
          </p:spPr>
          <p:txBody>
            <a:bodyPr wrap="none" rtlCol="0">
              <a:spAutoFit/>
            </a:bodyPr>
            <a:lstStyle/>
            <a:p>
              <a:pPr marL="285750" indent="-285750">
                <a:buFont typeface="Wingdings" pitchFamily="2" charset="2"/>
                <a:buChar char="v"/>
              </a:pPr>
              <a:r>
                <a:rPr lang="en-ZA" sz="1400" dirty="0" smtClean="0"/>
                <a:t>MOSH process</a:t>
              </a:r>
            </a:p>
            <a:p>
              <a:pPr marL="285750" indent="-285750">
                <a:buFont typeface="Wingdings" pitchFamily="2" charset="2"/>
                <a:buChar char="v"/>
              </a:pPr>
              <a:r>
                <a:rPr lang="en-ZA" sz="1400" dirty="0" smtClean="0"/>
                <a:t>The practice and</a:t>
              </a:r>
            </a:p>
            <a:p>
              <a:pPr marL="285750" indent="-285750">
                <a:buFont typeface="Wingdings" pitchFamily="2" charset="2"/>
                <a:buChar char="v"/>
              </a:pPr>
              <a:r>
                <a:rPr lang="en-ZA" sz="1400" dirty="0" smtClean="0"/>
                <a:t>LPAG</a:t>
              </a:r>
              <a:endParaRPr lang="en-ZA" sz="1400" dirty="0"/>
            </a:p>
          </p:txBody>
        </p:sp>
      </p:grpSp>
      <p:sp>
        <p:nvSpPr>
          <p:cNvPr id="38" name="Rectangle 37"/>
          <p:cNvSpPr/>
          <p:nvPr/>
        </p:nvSpPr>
        <p:spPr>
          <a:xfrm>
            <a:off x="3171295" y="5013176"/>
            <a:ext cx="550516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solidFill>
                    <a:sysClr val="windowText" lastClr="00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COMMUNICATION</a:t>
            </a:r>
            <a:endParaRPr lang="en-US" sz="5400" b="1" cap="all" dirty="0">
              <a:ln w="0">
                <a:solidFill>
                  <a:sysClr val="windowText" lastClr="00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xmlns="" val="1994909895"/>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39386" y="4581128"/>
            <a:ext cx="4593054" cy="757883"/>
          </a:xfrm>
          <a:prstGeom prst="roundRect">
            <a:avLst/>
          </a:prstGeom>
          <a:solidFill>
            <a:srgbClr val="FFE07D"/>
          </a:solidFill>
          <a:ln>
            <a:no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ZA" b="1" dirty="0" smtClean="0"/>
              <a:t>Head of the Learning Hub</a:t>
            </a:r>
          </a:p>
          <a:p>
            <a:pPr algn="ctr"/>
            <a:r>
              <a:rPr lang="en-ZA" sz="1600" dirty="0"/>
              <a:t>Stanford </a:t>
            </a:r>
            <a:r>
              <a:rPr lang="en-ZA" sz="1600" dirty="0" err="1" smtClean="0"/>
              <a:t>Malatji</a:t>
            </a:r>
            <a:endParaRPr lang="en-ZA" sz="1600" dirty="0" smtClean="0"/>
          </a:p>
          <a:p>
            <a:pPr algn="ctr"/>
            <a:r>
              <a:rPr lang="en-ZA" sz="1000" dirty="0" smtClean="0">
                <a:hlinkClick r:id="rId2"/>
              </a:rPr>
              <a:t>SMalatji@chamberofmines.org.za</a:t>
            </a:r>
            <a:r>
              <a:rPr lang="en-ZA" sz="1000" dirty="0" smtClean="0"/>
              <a:t> </a:t>
            </a:r>
            <a:endParaRPr lang="en-ZA" sz="1000" dirty="0"/>
          </a:p>
        </p:txBody>
      </p:sp>
      <p:sp>
        <p:nvSpPr>
          <p:cNvPr id="3" name="Down Arrow 2"/>
          <p:cNvSpPr/>
          <p:nvPr/>
        </p:nvSpPr>
        <p:spPr>
          <a:xfrm>
            <a:off x="7380312" y="1880828"/>
            <a:ext cx="792088" cy="2988332"/>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ZA"/>
          </a:p>
        </p:txBody>
      </p:sp>
      <p:sp>
        <p:nvSpPr>
          <p:cNvPr id="4" name="Rounded Rectangle 3"/>
          <p:cNvSpPr/>
          <p:nvPr/>
        </p:nvSpPr>
        <p:spPr>
          <a:xfrm>
            <a:off x="883004" y="908720"/>
            <a:ext cx="2952328" cy="3672408"/>
          </a:xfrm>
          <a:prstGeom prst="roundRect">
            <a:avLst>
              <a:gd name="adj" fmla="val 25583"/>
            </a:avLst>
          </a:prstGeom>
          <a:solidFill>
            <a:schemeClr val="bg1"/>
          </a:solidFill>
          <a:ln w="254000">
            <a:solidFill>
              <a:srgbClr val="FFC000"/>
            </a:solidFill>
          </a:ln>
          <a:scene3d>
            <a:camera prst="orthographicFront"/>
            <a:lightRig rig="threePt" dir="t"/>
          </a:scene3d>
          <a:sp3d prstMaterial="dkEdge">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For more information</a:t>
            </a:r>
          </a:p>
          <a:p>
            <a:pPr algn="ctr"/>
            <a:r>
              <a:rPr lang="en-US" sz="2000" dirty="0">
                <a:solidFill>
                  <a:schemeClr val="tx1"/>
                </a:solidFill>
              </a:rPr>
              <a:t>contact the</a:t>
            </a:r>
            <a:r>
              <a:rPr lang="en-US" sz="2000" b="1" dirty="0">
                <a:ln w="1905"/>
                <a:solidFill>
                  <a:schemeClr val="tx1"/>
                </a:solidFill>
                <a:effectLst>
                  <a:innerShdw blurRad="69850" dist="43180" dir="5400000">
                    <a:srgbClr val="000000">
                      <a:alpha val="65000"/>
                    </a:srgbClr>
                  </a:innerShdw>
                </a:effectLst>
              </a:rPr>
              <a:t> </a:t>
            </a:r>
            <a:r>
              <a:rPr lang="en-US" sz="2000" dirty="0">
                <a:solidFill>
                  <a:schemeClr val="tx1"/>
                </a:solidFill>
              </a:rPr>
              <a:t>Chamber of Mines</a:t>
            </a:r>
            <a:endParaRPr lang="en-US" sz="2000" b="1" dirty="0">
              <a:ln w="1905"/>
              <a:solidFill>
                <a:schemeClr val="tx1"/>
              </a:solidFill>
              <a:effectLst>
                <a:innerShdw blurRad="69850" dist="43180" dir="5400000">
                  <a:srgbClr val="000000">
                    <a:alpha val="65000"/>
                  </a:srgbClr>
                </a:innerShdw>
              </a:effectLst>
            </a:endParaRPr>
          </a:p>
          <a:p>
            <a:pPr algn="ctr"/>
            <a:r>
              <a:rPr lang="en-US" sz="2400" b="1" dirty="0">
                <a:solidFill>
                  <a:schemeClr val="tx1"/>
                </a:solidFill>
              </a:rPr>
              <a:t>LEARNING </a:t>
            </a:r>
            <a:r>
              <a:rPr lang="en-US" sz="2400" b="1" dirty="0" smtClean="0">
                <a:solidFill>
                  <a:schemeClr val="tx1"/>
                </a:solidFill>
              </a:rPr>
              <a:t>HUB</a:t>
            </a:r>
          </a:p>
          <a:p>
            <a:pPr algn="ctr"/>
            <a:r>
              <a:rPr lang="en-US" sz="2400" b="1" dirty="0" smtClean="0">
                <a:solidFill>
                  <a:schemeClr val="tx1"/>
                </a:solidFill>
              </a:rPr>
              <a:t>Dust Team</a:t>
            </a:r>
            <a:endParaRPr lang="en-US" sz="2400" b="1" dirty="0">
              <a:solidFill>
                <a:schemeClr val="tx1"/>
              </a:solidFill>
            </a:endParaRPr>
          </a:p>
          <a:p>
            <a:pPr algn="ctr"/>
            <a:r>
              <a:rPr lang="en-US" sz="2000" dirty="0">
                <a:solidFill>
                  <a:schemeClr val="tx1"/>
                </a:solidFill>
              </a:rPr>
              <a:t>at</a:t>
            </a:r>
          </a:p>
          <a:p>
            <a:pPr algn="ctr"/>
            <a:r>
              <a:rPr lang="en-US" sz="2000" b="1" dirty="0">
                <a:solidFill>
                  <a:schemeClr val="tx1"/>
                </a:solidFill>
              </a:rPr>
              <a:t>011 498 </a:t>
            </a:r>
            <a:r>
              <a:rPr lang="en-US" sz="2000" b="1" dirty="0" smtClean="0">
                <a:solidFill>
                  <a:schemeClr val="tx1"/>
                </a:solidFill>
              </a:rPr>
              <a:t>7100</a:t>
            </a:r>
          </a:p>
          <a:p>
            <a:pPr algn="ctr"/>
            <a:endParaRPr lang="en-US" sz="2000" b="1" dirty="0" smtClean="0">
              <a:solidFill>
                <a:schemeClr val="tx1"/>
              </a:solidFill>
            </a:endParaRPr>
          </a:p>
          <a:p>
            <a:pPr algn="ctr"/>
            <a:endParaRPr lang="en-US" sz="2000" b="1" dirty="0" smtClean="0">
              <a:solidFill>
                <a:schemeClr val="tx1"/>
              </a:solidFill>
            </a:endParaRPr>
          </a:p>
        </p:txBody>
      </p:sp>
      <p:grpSp>
        <p:nvGrpSpPr>
          <p:cNvPr id="5" name="Group 4"/>
          <p:cNvGrpSpPr/>
          <p:nvPr/>
        </p:nvGrpSpPr>
        <p:grpSpPr>
          <a:xfrm>
            <a:off x="3939386" y="3400932"/>
            <a:ext cx="4593054" cy="604134"/>
            <a:chOff x="3939386" y="3013955"/>
            <a:chExt cx="4593054" cy="387450"/>
          </a:xfrm>
        </p:grpSpPr>
        <p:sp>
          <p:nvSpPr>
            <p:cNvPr id="6" name="Rounded Rectangle 5"/>
            <p:cNvSpPr/>
            <p:nvPr/>
          </p:nvSpPr>
          <p:spPr>
            <a:xfrm>
              <a:off x="3939386" y="3013955"/>
              <a:ext cx="4593054" cy="387450"/>
            </a:xfrm>
            <a:prstGeom prst="roundRect">
              <a:avLst/>
            </a:prstGeom>
            <a:solidFill>
              <a:srgbClr val="FFE0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p:cNvSpPr txBox="1"/>
            <p:nvPr/>
          </p:nvSpPr>
          <p:spPr>
            <a:xfrm>
              <a:off x="4874636" y="3049770"/>
              <a:ext cx="2693702" cy="315819"/>
            </a:xfrm>
            <a:prstGeom prst="rect">
              <a:avLst/>
            </a:prstGeom>
            <a:noFill/>
          </p:spPr>
          <p:txBody>
            <a:bodyPr wrap="square" rtlCol="0">
              <a:spAutoFit/>
            </a:bodyPr>
            <a:lstStyle/>
            <a:p>
              <a:pPr algn="ctr"/>
              <a:r>
                <a:rPr lang="en-ZA" sz="1600" dirty="0" smtClean="0"/>
                <a:t>Johan van Rensburg</a:t>
              </a:r>
            </a:p>
            <a:p>
              <a:pPr algn="ctr"/>
              <a:r>
                <a:rPr lang="en-ZA" sz="1000" dirty="0" smtClean="0">
                  <a:hlinkClick r:id="rId3"/>
                </a:rPr>
                <a:t>johan.c.vanrensburg@angloamerican.com</a:t>
              </a:r>
              <a:r>
                <a:rPr lang="en-ZA" sz="1000" dirty="0" smtClean="0"/>
                <a:t> </a:t>
              </a:r>
              <a:endParaRPr lang="en-ZA" sz="1000" dirty="0"/>
            </a:p>
          </p:txBody>
        </p:sp>
      </p:grpSp>
      <p:grpSp>
        <p:nvGrpSpPr>
          <p:cNvPr id="8" name="Group 7"/>
          <p:cNvGrpSpPr/>
          <p:nvPr/>
        </p:nvGrpSpPr>
        <p:grpSpPr>
          <a:xfrm>
            <a:off x="3939386" y="2576674"/>
            <a:ext cx="4593054" cy="591828"/>
            <a:chOff x="3939386" y="2337333"/>
            <a:chExt cx="4593054" cy="467182"/>
          </a:xfrm>
        </p:grpSpPr>
        <p:sp>
          <p:nvSpPr>
            <p:cNvPr id="9" name="Rounded Rectangle 8"/>
            <p:cNvSpPr/>
            <p:nvPr/>
          </p:nvSpPr>
          <p:spPr>
            <a:xfrm>
              <a:off x="3939386" y="2337333"/>
              <a:ext cx="4593054" cy="467182"/>
            </a:xfrm>
            <a:prstGeom prst="roundRect">
              <a:avLst/>
            </a:prstGeom>
            <a:solidFill>
              <a:srgbClr val="FFE0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p:cNvSpPr txBox="1"/>
            <p:nvPr/>
          </p:nvSpPr>
          <p:spPr>
            <a:xfrm>
              <a:off x="5342080" y="2371575"/>
              <a:ext cx="1758815" cy="388729"/>
            </a:xfrm>
            <a:prstGeom prst="rect">
              <a:avLst/>
            </a:prstGeom>
            <a:noFill/>
          </p:spPr>
          <p:txBody>
            <a:bodyPr wrap="none" rtlCol="0">
              <a:spAutoFit/>
            </a:bodyPr>
            <a:lstStyle/>
            <a:p>
              <a:pPr algn="ctr"/>
              <a:r>
                <a:rPr lang="en-ZA" sz="1600" dirty="0" err="1" smtClean="0"/>
                <a:t>Gerrie</a:t>
              </a:r>
              <a:r>
                <a:rPr lang="en-ZA" sz="1600" dirty="0" smtClean="0"/>
                <a:t> </a:t>
              </a:r>
              <a:r>
                <a:rPr lang="en-ZA" sz="1600" dirty="0" err="1" smtClean="0"/>
                <a:t>Pienaar</a:t>
              </a:r>
              <a:endParaRPr lang="en-ZA" sz="1600" dirty="0" smtClean="0"/>
            </a:p>
            <a:p>
              <a:pPr algn="ctr"/>
              <a:r>
                <a:rPr lang="en-ZA" sz="1000" dirty="0" smtClean="0">
                  <a:hlinkClick r:id="rId4"/>
                </a:rPr>
                <a:t>gerriepienaar69@gmail.com</a:t>
              </a:r>
              <a:r>
                <a:rPr lang="en-ZA" sz="1000" dirty="0" smtClean="0"/>
                <a:t>   </a:t>
              </a:r>
              <a:endParaRPr lang="en-ZA" sz="1000" dirty="0"/>
            </a:p>
          </p:txBody>
        </p:sp>
      </p:grpSp>
      <p:grpSp>
        <p:nvGrpSpPr>
          <p:cNvPr id="11" name="Group 10"/>
          <p:cNvGrpSpPr/>
          <p:nvPr/>
        </p:nvGrpSpPr>
        <p:grpSpPr>
          <a:xfrm>
            <a:off x="3939386" y="1628799"/>
            <a:ext cx="4593054" cy="864097"/>
            <a:chOff x="3939386" y="1628799"/>
            <a:chExt cx="4593054" cy="864097"/>
          </a:xfrm>
        </p:grpSpPr>
        <p:sp>
          <p:nvSpPr>
            <p:cNvPr id="12" name="Rounded Rectangle 11"/>
            <p:cNvSpPr/>
            <p:nvPr/>
          </p:nvSpPr>
          <p:spPr>
            <a:xfrm>
              <a:off x="3939386" y="1628799"/>
              <a:ext cx="4593054" cy="724809"/>
            </a:xfrm>
            <a:prstGeom prst="roundRect">
              <a:avLst/>
            </a:prstGeom>
            <a:solidFill>
              <a:srgbClr val="FFE07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TextBox 12"/>
            <p:cNvSpPr txBox="1"/>
            <p:nvPr/>
          </p:nvSpPr>
          <p:spPr>
            <a:xfrm>
              <a:off x="5251457" y="1754232"/>
              <a:ext cx="1984839" cy="738664"/>
            </a:xfrm>
            <a:prstGeom prst="rect">
              <a:avLst/>
            </a:prstGeom>
            <a:noFill/>
          </p:spPr>
          <p:txBody>
            <a:bodyPr wrap="none" rtlCol="0">
              <a:spAutoFit/>
            </a:bodyPr>
            <a:lstStyle/>
            <a:p>
              <a:pPr algn="ctr"/>
              <a:r>
                <a:rPr lang="en-ZA" sz="1600" dirty="0" smtClean="0"/>
                <a:t>Dr Audrey </a:t>
              </a:r>
              <a:r>
                <a:rPr lang="en-ZA" sz="1600" dirty="0" err="1" smtClean="0"/>
                <a:t>Banyini</a:t>
              </a:r>
              <a:endParaRPr lang="en-ZA" sz="1600" dirty="0" smtClean="0"/>
            </a:p>
            <a:p>
              <a:pPr algn="ctr"/>
              <a:r>
                <a:rPr lang="en-ZA" sz="1000" dirty="0">
                  <a:hlinkClick r:id="rId5"/>
                </a:rPr>
                <a:t>ABanyini@chamberofmines.org.za</a:t>
              </a:r>
              <a:endParaRPr lang="en-ZA" sz="1000" dirty="0"/>
            </a:p>
            <a:p>
              <a:pPr algn="ctr"/>
              <a:endParaRPr lang="en-ZA" sz="1600" dirty="0"/>
            </a:p>
          </p:txBody>
        </p:sp>
      </p:grpSp>
      <p:grpSp>
        <p:nvGrpSpPr>
          <p:cNvPr id="14" name="Group 13"/>
          <p:cNvGrpSpPr/>
          <p:nvPr/>
        </p:nvGrpSpPr>
        <p:grpSpPr>
          <a:xfrm>
            <a:off x="3509307" y="1560560"/>
            <a:ext cx="1566747" cy="651068"/>
            <a:chOff x="3309874" y="2341526"/>
            <a:chExt cx="2397496" cy="651068"/>
          </a:xfrm>
        </p:grpSpPr>
        <p:sp>
          <p:nvSpPr>
            <p:cNvPr id="15" name="Flowchart: Direct Access Storage 14"/>
            <p:cNvSpPr/>
            <p:nvPr/>
          </p:nvSpPr>
          <p:spPr>
            <a:xfrm>
              <a:off x="3309874" y="2341526"/>
              <a:ext cx="2397496" cy="651068"/>
            </a:xfrm>
            <a:prstGeom prst="flowChartMagneticDrum">
              <a:avLst/>
            </a:prstGeom>
            <a:solidFill>
              <a:srgbClr val="DD7C1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TextBox 15"/>
            <p:cNvSpPr txBox="1"/>
            <p:nvPr/>
          </p:nvSpPr>
          <p:spPr>
            <a:xfrm>
              <a:off x="3798520" y="2374556"/>
              <a:ext cx="1503087" cy="584775"/>
            </a:xfrm>
            <a:prstGeom prst="rect">
              <a:avLst/>
            </a:prstGeom>
            <a:noFill/>
          </p:spPr>
          <p:txBody>
            <a:bodyPr wrap="none" rtlCol="0">
              <a:spAutoFit/>
            </a:bodyPr>
            <a:lstStyle/>
            <a:p>
              <a:pPr algn="ctr"/>
              <a:r>
                <a:rPr lang="en-ZA" sz="1600" b="1" dirty="0" smtClean="0">
                  <a:solidFill>
                    <a:schemeClr val="bg1"/>
                  </a:solidFill>
                  <a:effectLst>
                    <a:outerShdw blurRad="38100" dist="38100" dir="2700000" algn="tl">
                      <a:srgbClr val="000000">
                        <a:alpha val="43137"/>
                      </a:srgbClr>
                    </a:outerShdw>
                  </a:effectLst>
                </a:rPr>
                <a:t>Principal</a:t>
              </a:r>
            </a:p>
            <a:p>
              <a:pPr algn="ctr"/>
              <a:r>
                <a:rPr lang="en-ZA" sz="1600" b="1" dirty="0" smtClean="0">
                  <a:solidFill>
                    <a:schemeClr val="bg1"/>
                  </a:solidFill>
                  <a:effectLst>
                    <a:outerShdw blurRad="38100" dist="38100" dir="2700000" algn="tl">
                      <a:srgbClr val="000000">
                        <a:alpha val="43137"/>
                      </a:srgbClr>
                    </a:outerShdw>
                  </a:effectLst>
                </a:rPr>
                <a:t>Specialist</a:t>
              </a:r>
              <a:endParaRPr lang="en-ZA" sz="1600" b="1" dirty="0">
                <a:solidFill>
                  <a:schemeClr val="bg1"/>
                </a:solidFill>
                <a:effectLst>
                  <a:outerShdw blurRad="38100" dist="38100" dir="2700000" algn="tl">
                    <a:srgbClr val="000000">
                      <a:alpha val="43137"/>
                    </a:srgbClr>
                  </a:outerShdw>
                </a:effectLst>
              </a:endParaRPr>
            </a:p>
          </p:txBody>
        </p:sp>
      </p:grpSp>
      <p:grpSp>
        <p:nvGrpSpPr>
          <p:cNvPr id="17" name="Group 16"/>
          <p:cNvGrpSpPr/>
          <p:nvPr/>
        </p:nvGrpSpPr>
        <p:grpSpPr>
          <a:xfrm>
            <a:off x="3508277" y="2467188"/>
            <a:ext cx="1567778" cy="551920"/>
            <a:chOff x="3714995" y="725708"/>
            <a:chExt cx="1260140" cy="443170"/>
          </a:xfrm>
        </p:grpSpPr>
        <p:sp>
          <p:nvSpPr>
            <p:cNvPr id="18" name="Flowchart: Direct Access Storage 17"/>
            <p:cNvSpPr/>
            <p:nvPr/>
          </p:nvSpPr>
          <p:spPr>
            <a:xfrm>
              <a:off x="3714995" y="725708"/>
              <a:ext cx="1260140" cy="443170"/>
            </a:xfrm>
            <a:prstGeom prst="flowChartMagneticDrum">
              <a:avLst/>
            </a:prstGeom>
            <a:solidFill>
              <a:srgbClr val="DD7C1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9" name="TextBox 18"/>
            <p:cNvSpPr txBox="1"/>
            <p:nvPr/>
          </p:nvSpPr>
          <p:spPr>
            <a:xfrm>
              <a:off x="3774577" y="823091"/>
              <a:ext cx="1103277" cy="338554"/>
            </a:xfrm>
            <a:prstGeom prst="rect">
              <a:avLst/>
            </a:prstGeom>
            <a:noFill/>
          </p:spPr>
          <p:txBody>
            <a:bodyPr wrap="square" rtlCol="0">
              <a:spAutoFit/>
            </a:bodyPr>
            <a:lstStyle/>
            <a:p>
              <a:pPr algn="ctr"/>
              <a:r>
                <a:rPr lang="en-ZA" sz="1600" b="1" dirty="0" smtClean="0">
                  <a:solidFill>
                    <a:schemeClr val="bg1"/>
                  </a:solidFill>
                  <a:effectLst>
                    <a:outerShdw blurRad="38100" dist="38100" dir="2700000" algn="tl">
                      <a:srgbClr val="000000">
                        <a:alpha val="43137"/>
                      </a:srgbClr>
                    </a:outerShdw>
                  </a:effectLst>
                </a:rPr>
                <a:t>ATM</a:t>
              </a:r>
              <a:endParaRPr lang="en-ZA" sz="1600" b="1" dirty="0">
                <a:solidFill>
                  <a:schemeClr val="bg1"/>
                </a:solidFill>
                <a:effectLst>
                  <a:outerShdw blurRad="38100" dist="38100" dir="2700000" algn="tl">
                    <a:srgbClr val="000000">
                      <a:alpha val="43137"/>
                    </a:srgbClr>
                  </a:outerShdw>
                </a:effectLst>
              </a:endParaRPr>
            </a:p>
          </p:txBody>
        </p:sp>
      </p:grpSp>
      <p:grpSp>
        <p:nvGrpSpPr>
          <p:cNvPr id="20" name="Group 19"/>
          <p:cNvGrpSpPr/>
          <p:nvPr/>
        </p:nvGrpSpPr>
        <p:grpSpPr>
          <a:xfrm>
            <a:off x="3508277" y="3316297"/>
            <a:ext cx="1567778" cy="544752"/>
            <a:chOff x="4929200" y="1466024"/>
            <a:chExt cx="1260140" cy="452670"/>
          </a:xfrm>
        </p:grpSpPr>
        <p:sp>
          <p:nvSpPr>
            <p:cNvPr id="21" name="Flowchart: Direct Access Storage 20"/>
            <p:cNvSpPr/>
            <p:nvPr/>
          </p:nvSpPr>
          <p:spPr>
            <a:xfrm>
              <a:off x="4929200" y="1466024"/>
              <a:ext cx="1260140" cy="452670"/>
            </a:xfrm>
            <a:prstGeom prst="flowChartMagneticDrum">
              <a:avLst/>
            </a:prstGeom>
            <a:solidFill>
              <a:srgbClr val="DD7C1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TextBox 21"/>
            <p:cNvSpPr txBox="1"/>
            <p:nvPr/>
          </p:nvSpPr>
          <p:spPr>
            <a:xfrm>
              <a:off x="5043375" y="1558776"/>
              <a:ext cx="1048684" cy="338554"/>
            </a:xfrm>
            <a:prstGeom prst="rect">
              <a:avLst/>
            </a:prstGeom>
            <a:noFill/>
          </p:spPr>
          <p:txBody>
            <a:bodyPr wrap="square" rtlCol="0">
              <a:spAutoFit/>
            </a:bodyPr>
            <a:lstStyle/>
            <a:p>
              <a:pPr algn="ctr"/>
              <a:r>
                <a:rPr lang="en-ZA" sz="1600" b="1" dirty="0" smtClean="0">
                  <a:solidFill>
                    <a:schemeClr val="bg1"/>
                  </a:solidFill>
                  <a:effectLst>
                    <a:outerShdw blurRad="38100" dist="38100" dir="2700000" algn="tl">
                      <a:srgbClr val="000000">
                        <a:alpha val="43137"/>
                      </a:srgbClr>
                    </a:outerShdw>
                  </a:effectLst>
                </a:rPr>
                <a:t>ATM</a:t>
              </a:r>
              <a:endParaRPr lang="en-ZA" sz="1600" b="1" dirty="0">
                <a:solidFill>
                  <a:schemeClr val="bg1"/>
                </a:solidFill>
                <a:effectLst>
                  <a:outerShdw blurRad="38100" dist="38100" dir="2700000" algn="tl">
                    <a:srgbClr val="000000">
                      <a:alpha val="43137"/>
                    </a:srgbClr>
                  </a:outerShdw>
                </a:effectLst>
              </a:endParaRPr>
            </a:p>
          </p:txBody>
        </p:sp>
      </p:grpSp>
      <p:sp>
        <p:nvSpPr>
          <p:cNvPr id="23" name="Rectangle 22"/>
          <p:cNvSpPr/>
          <p:nvPr/>
        </p:nvSpPr>
        <p:spPr>
          <a:xfrm>
            <a:off x="1475558" y="3748386"/>
            <a:ext cx="1774908" cy="5847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Or visit our </a:t>
            </a:r>
            <a:r>
              <a:rPr lang="en-US" sz="1400" dirty="0" smtClean="0"/>
              <a:t>website:</a:t>
            </a:r>
          </a:p>
          <a:p>
            <a:pPr algn="ctr"/>
            <a:r>
              <a:rPr lang="en-ZA" u="sng" dirty="0" smtClean="0">
                <a:solidFill>
                  <a:schemeClr val="bg1"/>
                </a:solidFill>
                <a:hlinkClick r:id="rId6"/>
              </a:rPr>
              <a:t>www.mosh.co.za</a:t>
            </a:r>
            <a:endParaRPr lang="en-US" b="1" dirty="0">
              <a:solidFill>
                <a:schemeClr val="bg1"/>
              </a:solidFill>
            </a:endParaRPr>
          </a:p>
        </p:txBody>
      </p:sp>
      <p:sp>
        <p:nvSpPr>
          <p:cNvPr id="24" name="Rectangle 23"/>
          <p:cNvSpPr/>
          <p:nvPr/>
        </p:nvSpPr>
        <p:spPr>
          <a:xfrm>
            <a:off x="0" y="6237312"/>
            <a:ext cx="9144000" cy="620688"/>
          </a:xfrm>
          <a:prstGeom prst="rect">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ZA" sz="2000" b="1" dirty="0" smtClean="0">
                <a:solidFill>
                  <a:schemeClr val="bg1">
                    <a:lumMod val="95000"/>
                  </a:schemeClr>
                </a:solidFill>
                <a:effectLst>
                  <a:outerShdw blurRad="38100" dist="38100" dir="2700000" algn="tl">
                    <a:srgbClr val="000000">
                      <a:alpha val="43137"/>
                    </a:srgbClr>
                  </a:outerShdw>
                </a:effectLst>
              </a:rPr>
              <a:t>Leading the change to zero harm </a:t>
            </a:r>
            <a:endParaRPr lang="en-ZA" sz="2000" b="1" dirty="0">
              <a:solidFill>
                <a:schemeClr val="bg1">
                  <a:lumMod val="95000"/>
                </a:schemeClr>
              </a:solidFill>
              <a:effectLst>
                <a:outerShdw blurRad="38100" dist="38100" dir="2700000" algn="tl">
                  <a:srgbClr val="000000">
                    <a:alpha val="43137"/>
                  </a:srgbClr>
                </a:outerShdw>
              </a:effectLst>
            </a:endParaRPr>
          </a:p>
        </p:txBody>
      </p:sp>
      <p:pic>
        <p:nvPicPr>
          <p:cNvPr id="25" name="Picture 24"/>
          <p:cNvPicPr>
            <a:picLocks noChangeAspect="1" noChangeArrowheads="1"/>
          </p:cNvPicPr>
          <p:nvPr/>
        </p:nvPicPr>
        <p:blipFill>
          <a:blip r:embed="rId7" cstate="print"/>
          <a:srcRect/>
          <a:stretch>
            <a:fillRect/>
          </a:stretch>
        </p:blipFill>
        <p:spPr bwMode="auto">
          <a:xfrm>
            <a:off x="7926962" y="6297856"/>
            <a:ext cx="1091563" cy="511473"/>
          </a:xfrm>
          <a:prstGeom prst="rect">
            <a:avLst/>
          </a:prstGeom>
          <a:noFill/>
          <a:ln w="9525">
            <a:noFill/>
            <a:miter lim="800000"/>
            <a:headEnd/>
            <a:tailEnd/>
          </a:ln>
          <a:effectLst/>
        </p:spPr>
      </p:pic>
      <p:pic>
        <p:nvPicPr>
          <p:cNvPr id="26" name="Picture 25" descr="cmlogoDE copy"/>
          <p:cNvPicPr>
            <a:picLocks noChangeAspect="1" noChangeArrowheads="1"/>
          </p:cNvPicPr>
          <p:nvPr/>
        </p:nvPicPr>
        <p:blipFill>
          <a:blip r:embed="rId8" cstate="screen">
            <a:biLevel thresh="50000"/>
          </a:blip>
          <a:srcRect/>
          <a:stretch>
            <a:fillRect/>
          </a:stretch>
        </p:blipFill>
        <p:spPr bwMode="auto">
          <a:xfrm>
            <a:off x="154805" y="6292133"/>
            <a:ext cx="859639" cy="531798"/>
          </a:xfrm>
          <a:prstGeom prst="rect">
            <a:avLst/>
          </a:prstGeom>
          <a:noFill/>
          <a:ln w="9525">
            <a:noFill/>
            <a:miter lim="800000"/>
            <a:headEnd/>
            <a:tailEnd/>
          </a:ln>
          <a:effectLst/>
        </p:spPr>
      </p:pic>
      <p:sp>
        <p:nvSpPr>
          <p:cNvPr id="27" name="Action Button: Custom 26">
            <a:hlinkClick r:id="rId9" action="ppaction://hlinkfile" highlightClick="1"/>
          </p:cNvPr>
          <p:cNvSpPr/>
          <p:nvPr/>
        </p:nvSpPr>
        <p:spPr>
          <a:xfrm>
            <a:off x="7776356" y="5589240"/>
            <a:ext cx="696387" cy="432048"/>
          </a:xfrm>
          <a:prstGeom prst="actionButtonBlank">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ZA" sz="1000" dirty="0" smtClean="0"/>
              <a:t>MOSH Video</a:t>
            </a:r>
            <a:endParaRPr lang="en-ZA" sz="1000" dirty="0"/>
          </a:p>
        </p:txBody>
      </p:sp>
    </p:spTree>
    <p:extLst>
      <p:ext uri="{BB962C8B-B14F-4D97-AF65-F5344CB8AC3E}">
        <p14:creationId xmlns:p14="http://schemas.microsoft.com/office/powerpoint/2010/main" xmlns="" val="52766583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Scale>
                                      <p:cBhvr>
                                        <p:cTn id="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
                                        </p:tgtEl>
                                        <p:attrNameLst>
                                          <p:attrName>ppt_x</p:attrName>
                                          <p:attrName>ppt_y</p:attrName>
                                        </p:attrNameLst>
                                      </p:cBhvr>
                                    </p:animMotion>
                                    <p:animEffect transition="in" filter="fade">
                                      <p:cBhvr>
                                        <p:cTn id="9" dur="1000"/>
                                        <p:tgtEl>
                                          <p:spTgt spid="14"/>
                                        </p:tgtEl>
                                      </p:cBhvr>
                                    </p:animEffect>
                                  </p:childTnLst>
                                </p:cTn>
                              </p:par>
                              <p:par>
                                <p:cTn id="10" presetID="2" presetClass="entr" presetSubtype="2"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fill="hold"/>
                                        <p:tgtEl>
                                          <p:spTgt spid="11"/>
                                        </p:tgtEl>
                                        <p:attrNameLst>
                                          <p:attrName>ppt_x</p:attrName>
                                        </p:attrNameLst>
                                      </p:cBhvr>
                                      <p:tavLst>
                                        <p:tav tm="0">
                                          <p:val>
                                            <p:strVal val="1+#ppt_w/2"/>
                                          </p:val>
                                        </p:tav>
                                        <p:tav tm="100000">
                                          <p:val>
                                            <p:strVal val="#ppt_x"/>
                                          </p:val>
                                        </p:tav>
                                      </p:tavLst>
                                    </p:anim>
                                    <p:anim calcmode="lin" valueType="num">
                                      <p:cBhvr additive="base">
                                        <p:cTn id="13" dur="75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2"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Scale>
                                      <p:cBhvr>
                                        <p:cTn id="1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7"/>
                                        </p:tgtEl>
                                        <p:attrNameLst>
                                          <p:attrName>ppt_x</p:attrName>
                                          <p:attrName>ppt_y</p:attrName>
                                        </p:attrNameLst>
                                      </p:cBhvr>
                                    </p:animMotion>
                                    <p:animEffect transition="in" filter="fade">
                                      <p:cBhvr>
                                        <p:cTn id="19" dur="1000"/>
                                        <p:tgtEl>
                                          <p:spTgt spid="17"/>
                                        </p:tgtEl>
                                      </p:cBhvr>
                                    </p:animEffect>
                                  </p:childTnLst>
                                </p:cTn>
                              </p:par>
                              <p:par>
                                <p:cTn id="20" presetID="2" presetClass="entr" presetSubtype="2"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750" fill="hold"/>
                                        <p:tgtEl>
                                          <p:spTgt spid="8"/>
                                        </p:tgtEl>
                                        <p:attrNameLst>
                                          <p:attrName>ppt_x</p:attrName>
                                        </p:attrNameLst>
                                      </p:cBhvr>
                                      <p:tavLst>
                                        <p:tav tm="0">
                                          <p:val>
                                            <p:strVal val="1+#ppt_w/2"/>
                                          </p:val>
                                        </p:tav>
                                        <p:tav tm="100000">
                                          <p:val>
                                            <p:strVal val="#ppt_x"/>
                                          </p:val>
                                        </p:tav>
                                      </p:tavLst>
                                    </p:anim>
                                    <p:anim calcmode="lin" valueType="num">
                                      <p:cBhvr additive="base">
                                        <p:cTn id="23" dur="75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2"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Scale>
                                      <p:cBhvr>
                                        <p:cTn id="2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0"/>
                                        </p:tgtEl>
                                        <p:attrNameLst>
                                          <p:attrName>ppt_x</p:attrName>
                                          <p:attrName>ppt_y</p:attrName>
                                        </p:attrNameLst>
                                      </p:cBhvr>
                                    </p:animMotion>
                                    <p:animEffect transition="in" filter="fade">
                                      <p:cBhvr>
                                        <p:cTn id="29" dur="1000"/>
                                        <p:tgtEl>
                                          <p:spTgt spid="20"/>
                                        </p:tgtEl>
                                      </p:cBhvr>
                                    </p:animEffect>
                                  </p:childTnLst>
                                </p:cTn>
                              </p:par>
                              <p:par>
                                <p:cTn id="30" presetID="2" presetClass="entr" presetSubtype="2"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750" fill="hold"/>
                                        <p:tgtEl>
                                          <p:spTgt spid="5"/>
                                        </p:tgtEl>
                                        <p:attrNameLst>
                                          <p:attrName>ppt_x</p:attrName>
                                        </p:attrNameLst>
                                      </p:cBhvr>
                                      <p:tavLst>
                                        <p:tav tm="0">
                                          <p:val>
                                            <p:strVal val="1+#ppt_w/2"/>
                                          </p:val>
                                        </p:tav>
                                        <p:tav tm="100000">
                                          <p:val>
                                            <p:strVal val="#ppt_x"/>
                                          </p:val>
                                        </p:tav>
                                      </p:tavLst>
                                    </p:anim>
                                    <p:anim calcmode="lin" valueType="num">
                                      <p:cBhvr additive="base">
                                        <p:cTn id="33" dur="750" fill="hold"/>
                                        <p:tgtEl>
                                          <p:spTgt spid="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0-#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237312"/>
            <a:ext cx="9144000" cy="620688"/>
          </a:xfrm>
          <a:prstGeom prst="rect">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ZA" sz="2000" b="1" dirty="0" smtClean="0">
                <a:solidFill>
                  <a:schemeClr val="bg1">
                    <a:lumMod val="95000"/>
                  </a:schemeClr>
                </a:solidFill>
                <a:effectLst>
                  <a:outerShdw blurRad="38100" dist="38100" dir="2700000" algn="tl">
                    <a:srgbClr val="000000">
                      <a:alpha val="43137"/>
                    </a:srgbClr>
                  </a:outerShdw>
                </a:effectLst>
              </a:rPr>
              <a:t>Leading the change to zero harm </a:t>
            </a:r>
            <a:endParaRPr lang="en-ZA" sz="2000" b="1" dirty="0">
              <a:solidFill>
                <a:schemeClr val="bg1">
                  <a:lumMod val="95000"/>
                </a:schemeClr>
              </a:solidFill>
              <a:effectLst>
                <a:outerShdw blurRad="38100" dist="38100" dir="2700000" algn="tl">
                  <a:srgbClr val="000000">
                    <a:alpha val="43137"/>
                  </a:srgbClr>
                </a:outerShdw>
              </a:effectLst>
            </a:endParaRPr>
          </a:p>
        </p:txBody>
      </p:sp>
      <p:sp>
        <p:nvSpPr>
          <p:cNvPr id="9" name="Rectangle 8"/>
          <p:cNvSpPr/>
          <p:nvPr/>
        </p:nvSpPr>
        <p:spPr>
          <a:xfrm>
            <a:off x="755576" y="764704"/>
            <a:ext cx="8388424" cy="943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itle 1"/>
          <p:cNvSpPr txBox="1">
            <a:spLocks/>
          </p:cNvSpPr>
          <p:nvPr/>
        </p:nvSpPr>
        <p:spPr>
          <a:xfrm>
            <a:off x="600596" y="243271"/>
            <a:ext cx="7643812" cy="504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2400" b="1" dirty="0" smtClean="0">
                <a:latin typeface="Arial" pitchFamily="34" charset="0"/>
                <a:cs typeface="Arial" pitchFamily="34" charset="0"/>
              </a:rPr>
              <a:t>Programme</a:t>
            </a:r>
            <a:endParaRPr lang="en-ZA" sz="2400" b="1" dirty="0">
              <a:latin typeface="Arial" pitchFamily="34" charset="0"/>
              <a:cs typeface="Arial" pitchFamily="34" charset="0"/>
            </a:endParaRPr>
          </a:p>
        </p:txBody>
      </p:sp>
      <p:pic>
        <p:nvPicPr>
          <p:cNvPr id="23" name="Picture 22"/>
          <p:cNvPicPr>
            <a:picLocks noChangeAspect="1" noChangeArrowheads="1"/>
          </p:cNvPicPr>
          <p:nvPr/>
        </p:nvPicPr>
        <p:blipFill>
          <a:blip r:embed="rId2" cstate="print"/>
          <a:srcRect/>
          <a:stretch>
            <a:fillRect/>
          </a:stretch>
        </p:blipFill>
        <p:spPr bwMode="auto">
          <a:xfrm>
            <a:off x="7926962" y="6297856"/>
            <a:ext cx="1091563" cy="511473"/>
          </a:xfrm>
          <a:prstGeom prst="rect">
            <a:avLst/>
          </a:prstGeom>
          <a:noFill/>
          <a:ln w="9525">
            <a:noFill/>
            <a:miter lim="800000"/>
            <a:headEnd/>
            <a:tailEnd/>
          </a:ln>
          <a:effectLst/>
        </p:spPr>
      </p:pic>
      <p:pic>
        <p:nvPicPr>
          <p:cNvPr id="19" name="Picture 18" descr="cmlogoDE copy"/>
          <p:cNvPicPr>
            <a:picLocks noChangeAspect="1" noChangeArrowheads="1"/>
          </p:cNvPicPr>
          <p:nvPr/>
        </p:nvPicPr>
        <p:blipFill>
          <a:blip r:embed="rId3" cstate="screen">
            <a:biLevel thresh="50000"/>
          </a:blip>
          <a:srcRect/>
          <a:stretch>
            <a:fillRect/>
          </a:stretch>
        </p:blipFill>
        <p:spPr bwMode="auto">
          <a:xfrm>
            <a:off x="154805" y="6292133"/>
            <a:ext cx="859639" cy="531798"/>
          </a:xfrm>
          <a:prstGeom prst="rect">
            <a:avLst/>
          </a:prstGeom>
          <a:noFill/>
          <a:ln w="9525">
            <a:noFill/>
            <a:miter lim="800000"/>
            <a:headEnd/>
            <a:tailEnd/>
          </a:ln>
          <a:effectLst/>
        </p:spPr>
      </p:pic>
      <p:sp>
        <p:nvSpPr>
          <p:cNvPr id="20" name="Text Placeholder 4"/>
          <p:cNvSpPr txBox="1">
            <a:spLocks/>
          </p:cNvSpPr>
          <p:nvPr/>
        </p:nvSpPr>
        <p:spPr>
          <a:xfrm>
            <a:off x="6977678" y="80628"/>
            <a:ext cx="2130826" cy="252028"/>
          </a:xfrm>
          <a:prstGeom prst="rect">
            <a:avLst/>
          </a:prstGeom>
          <a:solidFill>
            <a:schemeClr val="bg1"/>
          </a:solidFill>
          <a:ln>
            <a:solidFill>
              <a:schemeClr val="tx1"/>
            </a:solidFill>
          </a:ln>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ZA" sz="1000" i="0" u="none" strike="noStrike" kern="1200" cap="none" spc="0" normalizeH="0" baseline="0" noProof="0" dirty="0" smtClean="0">
                <a:ln>
                  <a:noFill/>
                </a:ln>
                <a:effectLst/>
                <a:uLnTx/>
                <a:uFillTx/>
                <a:latin typeface="Arial" pitchFamily="34" charset="0"/>
                <a:cs typeface="Arial" pitchFamily="34" charset="0"/>
              </a:rPr>
              <a:t>MOSH Learning</a:t>
            </a:r>
            <a:r>
              <a:rPr kumimoji="0" lang="en-ZA" sz="1000" i="0" u="none" strike="noStrike" kern="1200" cap="none" spc="0" normalizeH="0" noProof="0" dirty="0" smtClean="0">
                <a:ln>
                  <a:noFill/>
                </a:ln>
                <a:effectLst/>
                <a:uLnTx/>
                <a:uFillTx/>
                <a:latin typeface="Arial" pitchFamily="34" charset="0"/>
                <a:cs typeface="Arial" pitchFamily="34" charset="0"/>
              </a:rPr>
              <a:t> Hub – </a:t>
            </a:r>
            <a:r>
              <a:rPr kumimoji="0" lang="en-ZA" sz="1000" i="0" u="none" strike="noStrike" kern="1200" cap="none" spc="0" normalizeH="0" noProof="0" dirty="0" smtClean="0">
                <a:ln>
                  <a:noFill/>
                </a:ln>
                <a:solidFill>
                  <a:srgbClr val="EAB200"/>
                </a:solidFill>
                <a:effectLst/>
                <a:uLnTx/>
                <a:uFillTx/>
                <a:latin typeface="Arial" pitchFamily="34" charset="0"/>
                <a:cs typeface="Arial" pitchFamily="34" charset="0"/>
              </a:rPr>
              <a:t>Dust Team</a:t>
            </a:r>
            <a:endParaRPr kumimoji="0" lang="en-ZA" sz="1000" i="0" u="none" strike="noStrike" kern="1200" cap="none" spc="0" normalizeH="0" baseline="0" noProof="0" dirty="0">
              <a:ln>
                <a:noFill/>
              </a:ln>
              <a:solidFill>
                <a:srgbClr val="EAB200"/>
              </a:solidFill>
              <a:effectLst/>
              <a:uLnTx/>
              <a:uFillTx/>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529397269"/>
              </p:ext>
            </p:extLst>
          </p:nvPr>
        </p:nvGraphicFramePr>
        <p:xfrm>
          <a:off x="323528" y="986515"/>
          <a:ext cx="8593658" cy="5183056"/>
        </p:xfrm>
        <a:graphic>
          <a:graphicData uri="http://schemas.openxmlformats.org/drawingml/2006/table">
            <a:tbl>
              <a:tblPr firstRow="1" firstCol="1" bandRow="1">
                <a:tableStyleId>{93296810-A885-4BE3-A3E7-6D5BEEA58F35}</a:tableStyleId>
              </a:tblPr>
              <a:tblGrid>
                <a:gridCol w="496861"/>
                <a:gridCol w="4214950"/>
                <a:gridCol w="1450575"/>
                <a:gridCol w="2431272"/>
              </a:tblGrid>
              <a:tr h="295201">
                <a:tc>
                  <a:txBody>
                    <a:bodyPr/>
                    <a:lstStyle/>
                    <a:p>
                      <a:pPr algn="ctr">
                        <a:lnSpc>
                          <a:spcPct val="150000"/>
                        </a:lnSpc>
                        <a:spcBef>
                          <a:spcPts val="600"/>
                        </a:spcBef>
                        <a:spcAft>
                          <a:spcPts val="0"/>
                        </a:spcAft>
                      </a:pPr>
                      <a:r>
                        <a:rPr lang="en-ZA" sz="1400" dirty="0">
                          <a:effectLst/>
                        </a:rPr>
                        <a:t>No</a:t>
                      </a:r>
                      <a:endParaRPr lang="en-ZA" sz="1400" dirty="0">
                        <a:effectLst/>
                        <a:latin typeface="Arial"/>
                        <a:ea typeface="Times New Roman"/>
                        <a:cs typeface="Times New Roman"/>
                      </a:endParaRPr>
                    </a:p>
                  </a:txBody>
                  <a:tcPr marL="67589" marR="67589" marT="0" marB="0"/>
                </a:tc>
                <a:tc>
                  <a:txBody>
                    <a:bodyPr/>
                    <a:lstStyle/>
                    <a:p>
                      <a:pPr algn="l">
                        <a:spcAft>
                          <a:spcPts val="0"/>
                        </a:spcAft>
                      </a:pPr>
                      <a:r>
                        <a:rPr lang="en-ZA" sz="1400">
                          <a:effectLst/>
                        </a:rPr>
                        <a:t>Activity</a:t>
                      </a:r>
                      <a:endParaRPr lang="en-ZA" sz="1400">
                        <a:effectLst/>
                        <a:latin typeface="Arial"/>
                        <a:ea typeface="Times New Roman"/>
                        <a:cs typeface="Times New Roman"/>
                      </a:endParaRPr>
                    </a:p>
                  </a:txBody>
                  <a:tcPr marL="67589" marR="67589" marT="0" marB="0" anchor="ctr"/>
                </a:tc>
                <a:tc>
                  <a:txBody>
                    <a:bodyPr/>
                    <a:lstStyle/>
                    <a:p>
                      <a:pPr algn="ctr">
                        <a:lnSpc>
                          <a:spcPct val="120000"/>
                        </a:lnSpc>
                        <a:spcAft>
                          <a:spcPts val="0"/>
                        </a:spcAft>
                        <a:tabLst>
                          <a:tab pos="2637155" algn="ctr"/>
                          <a:tab pos="5274310" algn="r"/>
                          <a:tab pos="457200" algn="l"/>
                        </a:tabLst>
                      </a:pPr>
                      <a:r>
                        <a:rPr lang="en-GB" sz="1400">
                          <a:effectLst/>
                        </a:rPr>
                        <a:t>Time</a:t>
                      </a:r>
                      <a:endParaRPr lang="en-ZA" sz="1400" b="1">
                        <a:effectLst/>
                        <a:latin typeface="Arial"/>
                        <a:ea typeface="Times New Roman"/>
                        <a:cs typeface="Times New Roman"/>
                      </a:endParaRPr>
                    </a:p>
                  </a:txBody>
                  <a:tcPr marL="67589" marR="67589" marT="0" marB="0" anchor="ctr"/>
                </a:tc>
                <a:tc>
                  <a:txBody>
                    <a:bodyPr/>
                    <a:lstStyle/>
                    <a:p>
                      <a:pPr algn="ctr">
                        <a:spcAft>
                          <a:spcPts val="0"/>
                        </a:spcAft>
                      </a:pPr>
                      <a:r>
                        <a:rPr lang="en-ZA" sz="1400">
                          <a:effectLst/>
                        </a:rPr>
                        <a:t>Responsible</a:t>
                      </a:r>
                      <a:endParaRPr lang="en-ZA" sz="1400">
                        <a:effectLst/>
                        <a:latin typeface="Arial"/>
                        <a:ea typeface="Times New Roman"/>
                        <a:cs typeface="Times New Roman"/>
                      </a:endParaRPr>
                    </a:p>
                  </a:txBody>
                  <a:tcPr marL="67589" marR="67589" marT="0" marB="0" anchor="ctr"/>
                </a:tc>
              </a:tr>
              <a:tr h="295201">
                <a:tc>
                  <a:txBody>
                    <a:bodyPr/>
                    <a:lstStyle/>
                    <a:p>
                      <a:pPr algn="ctr">
                        <a:lnSpc>
                          <a:spcPct val="150000"/>
                        </a:lnSpc>
                        <a:spcBef>
                          <a:spcPts val="600"/>
                        </a:spcBef>
                        <a:spcAft>
                          <a:spcPts val="0"/>
                        </a:spcAft>
                      </a:pPr>
                      <a:r>
                        <a:rPr lang="en-ZA" sz="1400">
                          <a:effectLst/>
                        </a:rPr>
                        <a:t>1</a:t>
                      </a:r>
                      <a:endParaRPr lang="en-ZA" sz="1400">
                        <a:effectLst/>
                        <a:latin typeface="Arial"/>
                        <a:ea typeface="Times New Roman"/>
                        <a:cs typeface="Times New Roman"/>
                      </a:endParaRPr>
                    </a:p>
                  </a:txBody>
                  <a:tcPr marL="67589" marR="67589" marT="0" marB="0" anchor="ctr"/>
                </a:tc>
                <a:tc>
                  <a:txBody>
                    <a:bodyPr/>
                    <a:lstStyle/>
                    <a:p>
                      <a:pPr algn="l">
                        <a:spcAft>
                          <a:spcPts val="0"/>
                        </a:spcAft>
                      </a:pPr>
                      <a:r>
                        <a:rPr lang="en-ZA" sz="1400" dirty="0">
                          <a:effectLst/>
                        </a:rPr>
                        <a:t>Registration</a:t>
                      </a:r>
                      <a:endParaRPr lang="en-ZA" sz="1400" dirty="0">
                        <a:effectLst/>
                        <a:latin typeface="Arial"/>
                        <a:ea typeface="Times New Roman"/>
                        <a:cs typeface="Times New Roman"/>
                      </a:endParaRPr>
                    </a:p>
                  </a:txBody>
                  <a:tcPr marL="67589" marR="67589" marT="0" marB="0" anchor="ctr"/>
                </a:tc>
                <a:tc>
                  <a:txBody>
                    <a:bodyPr/>
                    <a:lstStyle/>
                    <a:p>
                      <a:pPr algn="ctr">
                        <a:lnSpc>
                          <a:spcPct val="120000"/>
                        </a:lnSpc>
                        <a:spcAft>
                          <a:spcPts val="0"/>
                        </a:spcAft>
                        <a:tabLst>
                          <a:tab pos="2637155" algn="ctr"/>
                          <a:tab pos="5274310" algn="r"/>
                          <a:tab pos="457200" algn="l"/>
                        </a:tabLst>
                      </a:pPr>
                      <a:r>
                        <a:rPr lang="en-GB" sz="1400">
                          <a:effectLst/>
                        </a:rPr>
                        <a:t>07:30 – 09:00</a:t>
                      </a:r>
                      <a:endParaRPr lang="en-ZA" sz="1400" b="1">
                        <a:effectLst/>
                        <a:latin typeface="Arial"/>
                        <a:ea typeface="Times New Roman"/>
                        <a:cs typeface="Times New Roman"/>
                      </a:endParaRPr>
                    </a:p>
                  </a:txBody>
                  <a:tcPr marL="67589" marR="67589" marT="0" marB="0" anchor="ctr"/>
                </a:tc>
                <a:tc>
                  <a:txBody>
                    <a:bodyPr/>
                    <a:lstStyle/>
                    <a:p>
                      <a:pPr algn="ctr">
                        <a:spcAft>
                          <a:spcPts val="0"/>
                        </a:spcAft>
                      </a:pPr>
                      <a:r>
                        <a:rPr lang="en-ZA" sz="1400">
                          <a:effectLst/>
                        </a:rPr>
                        <a:t>Delegates</a:t>
                      </a:r>
                      <a:endParaRPr lang="en-ZA" sz="1400">
                        <a:effectLst/>
                        <a:latin typeface="Arial"/>
                        <a:ea typeface="Times New Roman"/>
                        <a:cs typeface="Times New Roman"/>
                      </a:endParaRPr>
                    </a:p>
                  </a:txBody>
                  <a:tcPr marL="67589" marR="67589" marT="0" marB="0" anchor="ctr"/>
                </a:tc>
              </a:tr>
              <a:tr h="590402">
                <a:tc>
                  <a:txBody>
                    <a:bodyPr/>
                    <a:lstStyle/>
                    <a:p>
                      <a:pPr algn="ctr">
                        <a:lnSpc>
                          <a:spcPct val="150000"/>
                        </a:lnSpc>
                        <a:spcBef>
                          <a:spcPts val="600"/>
                        </a:spcBef>
                        <a:spcAft>
                          <a:spcPts val="0"/>
                        </a:spcAft>
                      </a:pPr>
                      <a:r>
                        <a:rPr lang="en-ZA" sz="1400">
                          <a:effectLst/>
                        </a:rPr>
                        <a:t>2</a:t>
                      </a:r>
                      <a:endParaRPr lang="en-ZA" sz="1400">
                        <a:effectLst/>
                        <a:latin typeface="Arial"/>
                        <a:ea typeface="Times New Roman"/>
                        <a:cs typeface="Times New Roman"/>
                      </a:endParaRPr>
                    </a:p>
                  </a:txBody>
                  <a:tcPr marL="67589" marR="67589" marT="0" marB="0" anchor="ctr"/>
                </a:tc>
                <a:tc>
                  <a:txBody>
                    <a:bodyPr/>
                    <a:lstStyle/>
                    <a:p>
                      <a:pPr algn="l">
                        <a:spcAft>
                          <a:spcPts val="0"/>
                        </a:spcAft>
                      </a:pPr>
                      <a:r>
                        <a:rPr lang="en-ZA" sz="1400">
                          <a:effectLst/>
                        </a:rPr>
                        <a:t>Community of Practice for Adoption (COPA)</a:t>
                      </a:r>
                    </a:p>
                    <a:p>
                      <a:pPr marL="342900" lvl="0" indent="-342900" algn="l">
                        <a:spcAft>
                          <a:spcPts val="0"/>
                        </a:spcAft>
                        <a:buFont typeface="Symbol"/>
                        <a:buChar char=""/>
                      </a:pPr>
                      <a:r>
                        <a:rPr lang="en-ZA" sz="1400">
                          <a:effectLst/>
                        </a:rPr>
                        <a:t>Outline the scope of operation</a:t>
                      </a:r>
                    </a:p>
                    <a:p>
                      <a:pPr marL="342900" lvl="0" indent="-342900" algn="l">
                        <a:spcAft>
                          <a:spcPts val="0"/>
                        </a:spcAft>
                        <a:buFont typeface="Symbol"/>
                        <a:buChar char=""/>
                      </a:pPr>
                      <a:r>
                        <a:rPr lang="en-ZA" sz="1400">
                          <a:effectLst/>
                        </a:rPr>
                        <a:t>Rationale of establishing it</a:t>
                      </a:r>
                      <a:endParaRPr lang="en-ZA" sz="1400">
                        <a:effectLst/>
                        <a:latin typeface="Arial"/>
                        <a:ea typeface="Times New Roman"/>
                        <a:cs typeface="Times New Roman"/>
                      </a:endParaRPr>
                    </a:p>
                  </a:txBody>
                  <a:tcPr marL="67589" marR="67589" marT="0" marB="0" anchor="ctr"/>
                </a:tc>
                <a:tc>
                  <a:txBody>
                    <a:bodyPr/>
                    <a:lstStyle/>
                    <a:p>
                      <a:pPr algn="ctr">
                        <a:lnSpc>
                          <a:spcPct val="120000"/>
                        </a:lnSpc>
                        <a:spcAft>
                          <a:spcPts val="0"/>
                        </a:spcAft>
                        <a:tabLst>
                          <a:tab pos="2637155" algn="ctr"/>
                          <a:tab pos="5274310" algn="r"/>
                          <a:tab pos="457200" algn="l"/>
                        </a:tabLst>
                      </a:pPr>
                      <a:r>
                        <a:rPr lang="en-GB" sz="1400">
                          <a:effectLst/>
                        </a:rPr>
                        <a:t>09:00 – 09:20</a:t>
                      </a:r>
                      <a:endParaRPr lang="en-ZA" sz="1400" b="1">
                        <a:effectLst/>
                        <a:latin typeface="Arial"/>
                        <a:ea typeface="Times New Roman"/>
                        <a:cs typeface="Times New Roman"/>
                      </a:endParaRPr>
                    </a:p>
                  </a:txBody>
                  <a:tcPr marL="67589" marR="67589" marT="0" marB="0" anchor="ctr"/>
                </a:tc>
                <a:tc>
                  <a:txBody>
                    <a:bodyPr/>
                    <a:lstStyle/>
                    <a:p>
                      <a:pPr algn="ctr">
                        <a:spcAft>
                          <a:spcPts val="0"/>
                        </a:spcAft>
                      </a:pPr>
                      <a:r>
                        <a:rPr lang="en-ZA" sz="1400">
                          <a:effectLst/>
                        </a:rPr>
                        <a:t>Johan van Rensburg</a:t>
                      </a:r>
                      <a:endParaRPr lang="en-ZA" sz="1400">
                        <a:effectLst/>
                        <a:latin typeface="Arial"/>
                        <a:ea typeface="Times New Roman"/>
                        <a:cs typeface="Times New Roman"/>
                      </a:endParaRPr>
                    </a:p>
                  </a:txBody>
                  <a:tcPr marL="67589" marR="67589" marT="0" marB="0" anchor="ctr"/>
                </a:tc>
              </a:tr>
              <a:tr h="295201">
                <a:tc>
                  <a:txBody>
                    <a:bodyPr/>
                    <a:lstStyle/>
                    <a:p>
                      <a:pPr algn="ctr">
                        <a:lnSpc>
                          <a:spcPct val="150000"/>
                        </a:lnSpc>
                        <a:spcBef>
                          <a:spcPts val="600"/>
                        </a:spcBef>
                        <a:spcAft>
                          <a:spcPts val="0"/>
                        </a:spcAft>
                      </a:pPr>
                      <a:r>
                        <a:rPr lang="en-ZA" sz="1400">
                          <a:effectLst/>
                        </a:rPr>
                        <a:t>3</a:t>
                      </a:r>
                      <a:endParaRPr lang="en-ZA" sz="1400">
                        <a:effectLst/>
                        <a:latin typeface="Arial"/>
                        <a:ea typeface="Times New Roman"/>
                        <a:cs typeface="Times New Roman"/>
                      </a:endParaRPr>
                    </a:p>
                  </a:txBody>
                  <a:tcPr marL="67589" marR="67589" marT="0" marB="0" anchor="ctr"/>
                </a:tc>
                <a:tc>
                  <a:txBody>
                    <a:bodyPr/>
                    <a:lstStyle/>
                    <a:p>
                      <a:pPr algn="l">
                        <a:spcAft>
                          <a:spcPts val="0"/>
                        </a:spcAft>
                      </a:pPr>
                      <a:r>
                        <a:rPr lang="en-ZA" sz="1400">
                          <a:effectLst/>
                        </a:rPr>
                        <a:t>Adoption Framework </a:t>
                      </a:r>
                      <a:endParaRPr lang="en-ZA" sz="1400">
                        <a:effectLst/>
                        <a:latin typeface="Arial"/>
                        <a:ea typeface="Times New Roman"/>
                        <a:cs typeface="Times New Roman"/>
                      </a:endParaRPr>
                    </a:p>
                  </a:txBody>
                  <a:tcPr marL="67589" marR="67589" marT="0" marB="0" anchor="ctr"/>
                </a:tc>
                <a:tc>
                  <a:txBody>
                    <a:bodyPr/>
                    <a:lstStyle/>
                    <a:p>
                      <a:pPr algn="ctr">
                        <a:lnSpc>
                          <a:spcPct val="120000"/>
                        </a:lnSpc>
                        <a:spcAft>
                          <a:spcPts val="0"/>
                        </a:spcAft>
                        <a:tabLst>
                          <a:tab pos="2637155" algn="ctr"/>
                          <a:tab pos="5274310" algn="r"/>
                          <a:tab pos="457200" algn="l"/>
                        </a:tabLst>
                      </a:pPr>
                      <a:r>
                        <a:rPr lang="en-GB" sz="1400">
                          <a:effectLst/>
                        </a:rPr>
                        <a:t>09:20 – 11:00</a:t>
                      </a:r>
                      <a:endParaRPr lang="en-ZA" sz="1400" b="1">
                        <a:effectLst/>
                        <a:latin typeface="Arial"/>
                        <a:ea typeface="Times New Roman"/>
                        <a:cs typeface="Times New Roman"/>
                      </a:endParaRPr>
                    </a:p>
                  </a:txBody>
                  <a:tcPr marL="67589" marR="67589" marT="0" marB="0" anchor="ctr"/>
                </a:tc>
                <a:tc>
                  <a:txBody>
                    <a:bodyPr/>
                    <a:lstStyle/>
                    <a:p>
                      <a:pPr algn="ctr">
                        <a:spcAft>
                          <a:spcPts val="0"/>
                        </a:spcAft>
                      </a:pPr>
                      <a:r>
                        <a:rPr lang="en-ZA" sz="1400">
                          <a:effectLst/>
                        </a:rPr>
                        <a:t>Johan van Rensburg</a:t>
                      </a:r>
                      <a:endParaRPr lang="en-ZA" sz="1400">
                        <a:effectLst/>
                        <a:latin typeface="Arial"/>
                        <a:ea typeface="Times New Roman"/>
                        <a:cs typeface="Times New Roman"/>
                      </a:endParaRPr>
                    </a:p>
                  </a:txBody>
                  <a:tcPr marL="67589" marR="67589" marT="0" marB="0" anchor="ctr"/>
                </a:tc>
              </a:tr>
              <a:tr h="295201">
                <a:tc>
                  <a:txBody>
                    <a:bodyPr/>
                    <a:lstStyle/>
                    <a:p>
                      <a:pPr algn="ctr">
                        <a:lnSpc>
                          <a:spcPct val="150000"/>
                        </a:lnSpc>
                        <a:spcBef>
                          <a:spcPts val="600"/>
                        </a:spcBef>
                        <a:spcAft>
                          <a:spcPts val="0"/>
                        </a:spcAft>
                      </a:pPr>
                      <a:r>
                        <a:rPr lang="en-ZA" sz="1400">
                          <a:effectLst/>
                        </a:rPr>
                        <a:t>4</a:t>
                      </a:r>
                      <a:endParaRPr lang="en-ZA" sz="1400">
                        <a:effectLst/>
                        <a:latin typeface="Arial"/>
                        <a:ea typeface="Times New Roman"/>
                        <a:cs typeface="Times New Roman"/>
                      </a:endParaRPr>
                    </a:p>
                  </a:txBody>
                  <a:tcPr marL="67589" marR="67589" marT="0" marB="0" anchor="ctr"/>
                </a:tc>
                <a:tc>
                  <a:txBody>
                    <a:bodyPr/>
                    <a:lstStyle/>
                    <a:p>
                      <a:pPr algn="l">
                        <a:spcAft>
                          <a:spcPts val="0"/>
                        </a:spcAft>
                      </a:pPr>
                      <a:r>
                        <a:rPr lang="en-ZA" sz="1400">
                          <a:effectLst/>
                        </a:rPr>
                        <a:t>Tea Break</a:t>
                      </a:r>
                      <a:endParaRPr lang="en-ZA" sz="1400">
                        <a:effectLst/>
                        <a:latin typeface="Arial"/>
                        <a:ea typeface="Times New Roman"/>
                        <a:cs typeface="Times New Roman"/>
                      </a:endParaRPr>
                    </a:p>
                  </a:txBody>
                  <a:tcPr marL="67589" marR="67589" marT="0" marB="0" anchor="ctr"/>
                </a:tc>
                <a:tc>
                  <a:txBody>
                    <a:bodyPr/>
                    <a:lstStyle/>
                    <a:p>
                      <a:pPr algn="ctr">
                        <a:lnSpc>
                          <a:spcPct val="120000"/>
                        </a:lnSpc>
                        <a:spcAft>
                          <a:spcPts val="0"/>
                        </a:spcAft>
                        <a:tabLst>
                          <a:tab pos="2637155" algn="ctr"/>
                          <a:tab pos="5274310" algn="r"/>
                          <a:tab pos="457200" algn="l"/>
                        </a:tabLst>
                      </a:pPr>
                      <a:r>
                        <a:rPr lang="en-GB" sz="1400">
                          <a:effectLst/>
                        </a:rPr>
                        <a:t>11:00-11:30</a:t>
                      </a:r>
                      <a:endParaRPr lang="en-ZA" sz="1400" b="1">
                        <a:effectLst/>
                        <a:latin typeface="Arial"/>
                        <a:ea typeface="Times New Roman"/>
                        <a:cs typeface="Times New Roman"/>
                      </a:endParaRPr>
                    </a:p>
                  </a:txBody>
                  <a:tcPr marL="67589" marR="67589" marT="0" marB="0" anchor="ctr"/>
                </a:tc>
                <a:tc>
                  <a:txBody>
                    <a:bodyPr/>
                    <a:lstStyle/>
                    <a:p>
                      <a:pPr algn="ctr">
                        <a:spcAft>
                          <a:spcPts val="0"/>
                        </a:spcAft>
                      </a:pPr>
                      <a:r>
                        <a:rPr lang="en-ZA" sz="1400">
                          <a:effectLst/>
                        </a:rPr>
                        <a:t>All</a:t>
                      </a:r>
                      <a:endParaRPr lang="en-ZA" sz="1400">
                        <a:effectLst/>
                        <a:latin typeface="Arial"/>
                        <a:ea typeface="Times New Roman"/>
                        <a:cs typeface="Times New Roman"/>
                      </a:endParaRPr>
                    </a:p>
                  </a:txBody>
                  <a:tcPr marL="67589" marR="67589" marT="0" marB="0" anchor="ctr"/>
                </a:tc>
              </a:tr>
              <a:tr h="787202">
                <a:tc>
                  <a:txBody>
                    <a:bodyPr/>
                    <a:lstStyle/>
                    <a:p>
                      <a:pPr algn="ctr">
                        <a:lnSpc>
                          <a:spcPct val="150000"/>
                        </a:lnSpc>
                        <a:spcBef>
                          <a:spcPts val="600"/>
                        </a:spcBef>
                        <a:spcAft>
                          <a:spcPts val="0"/>
                        </a:spcAft>
                      </a:pPr>
                      <a:r>
                        <a:rPr lang="en-ZA" sz="1400">
                          <a:effectLst/>
                        </a:rPr>
                        <a:t>5</a:t>
                      </a:r>
                      <a:endParaRPr lang="en-ZA" sz="1400">
                        <a:effectLst/>
                        <a:latin typeface="Arial"/>
                        <a:ea typeface="Times New Roman"/>
                        <a:cs typeface="Times New Roman"/>
                      </a:endParaRPr>
                    </a:p>
                  </a:txBody>
                  <a:tcPr marL="67589" marR="67589" marT="0" marB="0" anchor="ctr"/>
                </a:tc>
                <a:tc>
                  <a:txBody>
                    <a:bodyPr/>
                    <a:lstStyle/>
                    <a:p>
                      <a:pPr marL="201295" algn="l">
                        <a:spcAft>
                          <a:spcPts val="0"/>
                        </a:spcAft>
                      </a:pPr>
                      <a:r>
                        <a:rPr lang="en-ZA" sz="1400">
                          <a:effectLst/>
                        </a:rPr>
                        <a:t> </a:t>
                      </a:r>
                    </a:p>
                    <a:p>
                      <a:pPr marL="342900" lvl="0" indent="-342900" algn="l">
                        <a:spcAft>
                          <a:spcPts val="0"/>
                        </a:spcAft>
                        <a:buFont typeface="Symbol"/>
                        <a:buChar char=""/>
                      </a:pPr>
                      <a:r>
                        <a:rPr lang="en-ZA" sz="1400">
                          <a:effectLst/>
                        </a:rPr>
                        <a:t>Guiding Templates for steps 1 to 3</a:t>
                      </a:r>
                    </a:p>
                    <a:p>
                      <a:pPr marL="342900" lvl="0" indent="-342900" algn="l">
                        <a:spcAft>
                          <a:spcPts val="0"/>
                        </a:spcAft>
                        <a:buFont typeface="Symbol"/>
                        <a:buChar char=""/>
                      </a:pPr>
                      <a:r>
                        <a:rPr lang="en-ZA" sz="1400">
                          <a:effectLst/>
                        </a:rPr>
                        <a:t>Q&amp;A - Discussion </a:t>
                      </a:r>
                    </a:p>
                    <a:p>
                      <a:pPr algn="l">
                        <a:spcAft>
                          <a:spcPts val="0"/>
                        </a:spcAft>
                      </a:pPr>
                      <a:r>
                        <a:rPr lang="en-ZA" sz="1400">
                          <a:effectLst/>
                        </a:rPr>
                        <a:t> </a:t>
                      </a:r>
                      <a:endParaRPr lang="en-ZA" sz="1400">
                        <a:effectLst/>
                        <a:latin typeface="Arial"/>
                        <a:ea typeface="Times New Roman"/>
                        <a:cs typeface="Times New Roman"/>
                      </a:endParaRPr>
                    </a:p>
                  </a:txBody>
                  <a:tcPr marL="67589" marR="67589" marT="0" marB="0" anchor="ctr"/>
                </a:tc>
                <a:tc>
                  <a:txBody>
                    <a:bodyPr/>
                    <a:lstStyle/>
                    <a:p>
                      <a:pPr algn="ctr">
                        <a:lnSpc>
                          <a:spcPct val="120000"/>
                        </a:lnSpc>
                        <a:spcAft>
                          <a:spcPts val="0"/>
                        </a:spcAft>
                        <a:tabLst>
                          <a:tab pos="2637155" algn="ctr"/>
                          <a:tab pos="5274310" algn="r"/>
                          <a:tab pos="457200" algn="l"/>
                        </a:tabLst>
                      </a:pPr>
                      <a:r>
                        <a:rPr lang="en-GB" sz="1400" dirty="0">
                          <a:effectLst/>
                        </a:rPr>
                        <a:t>11:30-12:30</a:t>
                      </a:r>
                      <a:endParaRPr lang="en-ZA" sz="1400" b="1" dirty="0">
                        <a:effectLst/>
                        <a:latin typeface="Arial"/>
                        <a:ea typeface="Times New Roman"/>
                        <a:cs typeface="Times New Roman"/>
                      </a:endParaRPr>
                    </a:p>
                  </a:txBody>
                  <a:tcPr marL="67589" marR="67589" marT="0" marB="0" anchor="ctr"/>
                </a:tc>
                <a:tc>
                  <a:txBody>
                    <a:bodyPr/>
                    <a:lstStyle/>
                    <a:p>
                      <a:pPr algn="ctr">
                        <a:spcAft>
                          <a:spcPts val="0"/>
                        </a:spcAft>
                      </a:pPr>
                      <a:r>
                        <a:rPr lang="en-ZA" sz="1400">
                          <a:effectLst/>
                        </a:rPr>
                        <a:t>Johan van Rensburg</a:t>
                      </a:r>
                      <a:endParaRPr lang="en-ZA" sz="1400">
                        <a:effectLst/>
                        <a:latin typeface="Arial"/>
                        <a:ea typeface="Times New Roman"/>
                        <a:cs typeface="Times New Roman"/>
                      </a:endParaRPr>
                    </a:p>
                  </a:txBody>
                  <a:tcPr marL="67589" marR="67589" marT="0" marB="0" anchor="ctr"/>
                </a:tc>
              </a:tr>
              <a:tr h="1180803">
                <a:tc>
                  <a:txBody>
                    <a:bodyPr/>
                    <a:lstStyle/>
                    <a:p>
                      <a:pPr algn="ctr">
                        <a:lnSpc>
                          <a:spcPct val="150000"/>
                        </a:lnSpc>
                        <a:spcBef>
                          <a:spcPts val="600"/>
                        </a:spcBef>
                        <a:spcAft>
                          <a:spcPts val="0"/>
                        </a:spcAft>
                      </a:pPr>
                      <a:r>
                        <a:rPr lang="en-ZA" sz="1400">
                          <a:effectLst/>
                        </a:rPr>
                        <a:t>6</a:t>
                      </a:r>
                      <a:endParaRPr lang="en-ZA" sz="1400">
                        <a:effectLst/>
                        <a:latin typeface="Arial"/>
                        <a:ea typeface="Times New Roman"/>
                        <a:cs typeface="Times New Roman"/>
                      </a:endParaRPr>
                    </a:p>
                  </a:txBody>
                  <a:tcPr marL="67589" marR="67589" marT="0" marB="0" anchor="ctr"/>
                </a:tc>
                <a:tc>
                  <a:txBody>
                    <a:bodyPr/>
                    <a:lstStyle/>
                    <a:p>
                      <a:pPr algn="l">
                        <a:spcAft>
                          <a:spcPts val="0"/>
                        </a:spcAft>
                      </a:pPr>
                      <a:r>
                        <a:rPr lang="en-ZA" sz="1400" dirty="0" smtClean="0">
                          <a:effectLst/>
                        </a:rPr>
                        <a:t>General discussion</a:t>
                      </a:r>
                    </a:p>
                    <a:p>
                      <a:pPr marL="342900" lvl="0" indent="-342900" algn="l">
                        <a:spcAft>
                          <a:spcPts val="0"/>
                        </a:spcAft>
                        <a:buFont typeface="Symbol"/>
                        <a:buChar char=""/>
                      </a:pPr>
                      <a:r>
                        <a:rPr lang="en-ZA" sz="1400" dirty="0" smtClean="0">
                          <a:effectLst/>
                        </a:rPr>
                        <a:t>Self-assessment of COPA members</a:t>
                      </a:r>
                    </a:p>
                    <a:p>
                      <a:pPr marL="342900" lvl="0" indent="-342900" algn="l">
                        <a:spcAft>
                          <a:spcPts val="0"/>
                        </a:spcAft>
                        <a:buFont typeface="Symbol"/>
                        <a:buChar char=""/>
                      </a:pPr>
                      <a:r>
                        <a:rPr lang="en-ZA" sz="1400" dirty="0" smtClean="0">
                          <a:effectLst/>
                        </a:rPr>
                        <a:t>Election of COPA Chair</a:t>
                      </a:r>
                    </a:p>
                    <a:p>
                      <a:pPr marL="342900" lvl="0" indent="-342900" algn="l">
                        <a:spcAft>
                          <a:spcPts val="0"/>
                        </a:spcAft>
                        <a:buFont typeface="Symbol"/>
                        <a:buChar char=""/>
                      </a:pPr>
                      <a:r>
                        <a:rPr lang="en-ZA" sz="1400" dirty="0" smtClean="0">
                          <a:effectLst/>
                        </a:rPr>
                        <a:t>Roles and responsibility of COPA chair</a:t>
                      </a:r>
                    </a:p>
                    <a:p>
                      <a:pPr marL="342900" lvl="0" indent="-342900" algn="l">
                        <a:spcAft>
                          <a:spcPts val="0"/>
                        </a:spcAft>
                        <a:buFont typeface="Symbol"/>
                        <a:buChar char=""/>
                      </a:pPr>
                      <a:r>
                        <a:rPr lang="en-ZA" sz="1400" dirty="0" smtClean="0">
                          <a:effectLst/>
                        </a:rPr>
                        <a:t>Calendar /Frequency of  COPA meetings</a:t>
                      </a:r>
                    </a:p>
                    <a:p>
                      <a:pPr marL="342900" lvl="0" indent="-342900" algn="l">
                        <a:spcAft>
                          <a:spcPts val="0"/>
                        </a:spcAft>
                        <a:buFont typeface="Symbol"/>
                        <a:buChar char=""/>
                      </a:pPr>
                      <a:r>
                        <a:rPr lang="en-ZA" sz="1400" dirty="0" smtClean="0">
                          <a:effectLst/>
                        </a:rPr>
                        <a:t>Requirements/way forward for next  COPA meeting</a:t>
                      </a:r>
                    </a:p>
                  </a:txBody>
                  <a:tcPr marL="67589" marR="67589" marT="0" marB="0" anchor="ctr"/>
                </a:tc>
                <a:tc>
                  <a:txBody>
                    <a:bodyPr/>
                    <a:lstStyle/>
                    <a:p>
                      <a:pPr algn="ctr">
                        <a:lnSpc>
                          <a:spcPct val="150000"/>
                        </a:lnSpc>
                        <a:spcBef>
                          <a:spcPts val="600"/>
                        </a:spcBef>
                        <a:spcAft>
                          <a:spcPts val="0"/>
                        </a:spcAft>
                      </a:pPr>
                      <a:r>
                        <a:rPr lang="en-ZA" sz="1400">
                          <a:effectLst/>
                        </a:rPr>
                        <a:t>12:30-13:00</a:t>
                      </a:r>
                      <a:endParaRPr lang="en-ZA" sz="1400">
                        <a:effectLst/>
                        <a:latin typeface="Arial"/>
                        <a:ea typeface="Times New Roman"/>
                        <a:cs typeface="Times New Roman"/>
                      </a:endParaRPr>
                    </a:p>
                  </a:txBody>
                  <a:tcPr marL="67589" marR="67589" marT="0" marB="0" anchor="ctr"/>
                </a:tc>
                <a:tc>
                  <a:txBody>
                    <a:bodyPr/>
                    <a:lstStyle/>
                    <a:p>
                      <a:pPr algn="ctr">
                        <a:spcAft>
                          <a:spcPts val="0"/>
                        </a:spcAft>
                      </a:pPr>
                      <a:r>
                        <a:rPr lang="en-ZA" sz="1400">
                          <a:effectLst/>
                        </a:rPr>
                        <a:t>All (Facilitated by </a:t>
                      </a:r>
                    </a:p>
                    <a:p>
                      <a:pPr algn="ctr">
                        <a:spcAft>
                          <a:spcPts val="0"/>
                        </a:spcAft>
                      </a:pPr>
                      <a:r>
                        <a:rPr lang="en-ZA" sz="1400">
                          <a:effectLst/>
                        </a:rPr>
                        <a:t>Audrey Banyini)</a:t>
                      </a:r>
                      <a:endParaRPr lang="en-ZA" sz="1400">
                        <a:effectLst/>
                        <a:latin typeface="Arial"/>
                        <a:ea typeface="Times New Roman"/>
                        <a:cs typeface="Times New Roman"/>
                      </a:endParaRPr>
                    </a:p>
                  </a:txBody>
                  <a:tcPr marL="67589" marR="67589" marT="0" marB="0" anchor="ctr"/>
                </a:tc>
              </a:tr>
              <a:tr h="590402">
                <a:tc>
                  <a:txBody>
                    <a:bodyPr/>
                    <a:lstStyle/>
                    <a:p>
                      <a:pPr algn="ctr">
                        <a:lnSpc>
                          <a:spcPct val="150000"/>
                        </a:lnSpc>
                        <a:spcBef>
                          <a:spcPts val="600"/>
                        </a:spcBef>
                        <a:spcAft>
                          <a:spcPts val="0"/>
                        </a:spcAft>
                      </a:pPr>
                      <a:r>
                        <a:rPr lang="en-ZA" sz="1400">
                          <a:effectLst/>
                        </a:rPr>
                        <a:t>7</a:t>
                      </a:r>
                      <a:endParaRPr lang="en-ZA" sz="1400">
                        <a:effectLst/>
                        <a:latin typeface="Arial"/>
                        <a:ea typeface="Times New Roman"/>
                        <a:cs typeface="Times New Roman"/>
                      </a:endParaRPr>
                    </a:p>
                  </a:txBody>
                  <a:tcPr marL="67589" marR="67589" marT="0" marB="0" anchor="ctr"/>
                </a:tc>
                <a:tc>
                  <a:txBody>
                    <a:bodyPr/>
                    <a:lstStyle/>
                    <a:p>
                      <a:pPr algn="l">
                        <a:spcAft>
                          <a:spcPts val="0"/>
                        </a:spcAft>
                      </a:pPr>
                      <a:r>
                        <a:rPr lang="en-ZA" sz="1400">
                          <a:effectLst/>
                        </a:rPr>
                        <a:t>Closure </a:t>
                      </a:r>
                      <a:endParaRPr lang="en-ZA" sz="1400">
                        <a:effectLst/>
                        <a:latin typeface="Arial"/>
                        <a:ea typeface="Times New Roman"/>
                        <a:cs typeface="Times New Roman"/>
                      </a:endParaRPr>
                    </a:p>
                  </a:txBody>
                  <a:tcPr marL="67589" marR="67589" marT="0" marB="0" anchor="ctr"/>
                </a:tc>
                <a:tc>
                  <a:txBody>
                    <a:bodyPr/>
                    <a:lstStyle/>
                    <a:p>
                      <a:pPr algn="ctr">
                        <a:lnSpc>
                          <a:spcPct val="150000"/>
                        </a:lnSpc>
                        <a:spcBef>
                          <a:spcPts val="600"/>
                        </a:spcBef>
                        <a:spcAft>
                          <a:spcPts val="0"/>
                        </a:spcAft>
                      </a:pPr>
                      <a:r>
                        <a:rPr lang="en-ZA" sz="1400">
                          <a:effectLst/>
                        </a:rPr>
                        <a:t>13:00-13:10</a:t>
                      </a:r>
                      <a:endParaRPr lang="en-ZA" sz="1400">
                        <a:effectLst/>
                        <a:latin typeface="Arial"/>
                        <a:ea typeface="Times New Roman"/>
                        <a:cs typeface="Times New Roman"/>
                      </a:endParaRPr>
                    </a:p>
                  </a:txBody>
                  <a:tcPr marL="67589" marR="67589" marT="0" marB="0" anchor="ctr"/>
                </a:tc>
                <a:tc>
                  <a:txBody>
                    <a:bodyPr/>
                    <a:lstStyle/>
                    <a:p>
                      <a:pPr algn="ctr">
                        <a:spcAft>
                          <a:spcPts val="0"/>
                        </a:spcAft>
                      </a:pPr>
                      <a:r>
                        <a:rPr lang="en-ZA" sz="1400">
                          <a:effectLst/>
                        </a:rPr>
                        <a:t> </a:t>
                      </a:r>
                    </a:p>
                    <a:p>
                      <a:pPr algn="ctr">
                        <a:spcAft>
                          <a:spcPts val="0"/>
                        </a:spcAft>
                      </a:pPr>
                      <a:r>
                        <a:rPr lang="en-ZA" sz="1400">
                          <a:effectLst/>
                        </a:rPr>
                        <a:t>Gerrie Pienaar</a:t>
                      </a:r>
                    </a:p>
                    <a:p>
                      <a:pPr algn="l">
                        <a:spcAft>
                          <a:spcPts val="0"/>
                        </a:spcAft>
                      </a:pPr>
                      <a:r>
                        <a:rPr lang="en-ZA" sz="1400">
                          <a:effectLst/>
                        </a:rPr>
                        <a:t> </a:t>
                      </a:r>
                      <a:endParaRPr lang="en-ZA" sz="1400">
                        <a:effectLst/>
                        <a:latin typeface="Arial"/>
                        <a:ea typeface="Times New Roman"/>
                        <a:cs typeface="Times New Roman"/>
                      </a:endParaRPr>
                    </a:p>
                  </a:txBody>
                  <a:tcPr marL="67589" marR="67589" marT="0" marB="0" anchor="ctr"/>
                </a:tc>
              </a:tr>
              <a:tr h="489136">
                <a:tc>
                  <a:txBody>
                    <a:bodyPr/>
                    <a:lstStyle/>
                    <a:p>
                      <a:pPr algn="ctr">
                        <a:lnSpc>
                          <a:spcPct val="150000"/>
                        </a:lnSpc>
                        <a:spcBef>
                          <a:spcPts val="600"/>
                        </a:spcBef>
                        <a:spcAft>
                          <a:spcPts val="0"/>
                        </a:spcAft>
                      </a:pPr>
                      <a:r>
                        <a:rPr lang="en-ZA" sz="1400">
                          <a:effectLst/>
                        </a:rPr>
                        <a:t>8</a:t>
                      </a:r>
                      <a:endParaRPr lang="en-ZA" sz="1400">
                        <a:effectLst/>
                        <a:latin typeface="Arial"/>
                        <a:ea typeface="Times New Roman"/>
                        <a:cs typeface="Times New Roman"/>
                      </a:endParaRPr>
                    </a:p>
                  </a:txBody>
                  <a:tcPr marL="67589" marR="67589" marT="0" marB="0" anchor="ctr"/>
                </a:tc>
                <a:tc>
                  <a:txBody>
                    <a:bodyPr/>
                    <a:lstStyle/>
                    <a:p>
                      <a:pPr algn="l">
                        <a:spcAft>
                          <a:spcPts val="0"/>
                        </a:spcAft>
                      </a:pPr>
                      <a:r>
                        <a:rPr lang="en-ZA" sz="1400" dirty="0">
                          <a:effectLst/>
                        </a:rPr>
                        <a:t>Lunch</a:t>
                      </a:r>
                      <a:endParaRPr lang="en-ZA" sz="1400" dirty="0">
                        <a:effectLst/>
                        <a:latin typeface="Arial"/>
                        <a:ea typeface="Times New Roman"/>
                        <a:cs typeface="Times New Roman"/>
                      </a:endParaRPr>
                    </a:p>
                  </a:txBody>
                  <a:tcPr marL="67589" marR="67589" marT="0" marB="0" anchor="ctr"/>
                </a:tc>
                <a:tc>
                  <a:txBody>
                    <a:bodyPr/>
                    <a:lstStyle/>
                    <a:p>
                      <a:pPr algn="ctr">
                        <a:lnSpc>
                          <a:spcPct val="120000"/>
                        </a:lnSpc>
                        <a:spcAft>
                          <a:spcPts val="0"/>
                        </a:spcAft>
                        <a:tabLst>
                          <a:tab pos="2637155" algn="ctr"/>
                          <a:tab pos="5274310" algn="r"/>
                          <a:tab pos="457200" algn="l"/>
                        </a:tabLst>
                      </a:pPr>
                      <a:r>
                        <a:rPr lang="en-GB" sz="1400" dirty="0">
                          <a:effectLst/>
                        </a:rPr>
                        <a:t> </a:t>
                      </a:r>
                      <a:r>
                        <a:rPr lang="en-GB" sz="1400" dirty="0" smtClean="0">
                          <a:effectLst/>
                        </a:rPr>
                        <a:t>13:10-14:00</a:t>
                      </a:r>
                      <a:endParaRPr lang="en-ZA" sz="1400" b="1" dirty="0">
                        <a:effectLst/>
                        <a:latin typeface="Arial"/>
                        <a:ea typeface="Times New Roman"/>
                        <a:cs typeface="Times New Roman"/>
                      </a:endParaRPr>
                    </a:p>
                  </a:txBody>
                  <a:tcPr marL="67589" marR="67589" marT="0" marB="0" anchor="ctr"/>
                </a:tc>
                <a:tc>
                  <a:txBody>
                    <a:bodyPr/>
                    <a:lstStyle/>
                    <a:p>
                      <a:pPr algn="ctr">
                        <a:spcAft>
                          <a:spcPts val="0"/>
                        </a:spcAft>
                      </a:pPr>
                      <a:r>
                        <a:rPr lang="en-ZA" sz="1400" dirty="0">
                          <a:effectLst/>
                        </a:rPr>
                        <a:t>All</a:t>
                      </a:r>
                      <a:endParaRPr lang="en-ZA" sz="1400" dirty="0">
                        <a:effectLst/>
                        <a:latin typeface="Arial"/>
                        <a:ea typeface="Times New Roman"/>
                        <a:cs typeface="Times New Roman"/>
                      </a:endParaRPr>
                    </a:p>
                  </a:txBody>
                  <a:tcPr marL="67589" marR="67589" marT="0" marB="0" anchor="ctr"/>
                </a:tc>
              </a:tr>
            </a:tbl>
          </a:graphicData>
        </a:graphic>
      </p:graphicFrame>
    </p:spTree>
    <p:extLst>
      <p:ext uri="{BB962C8B-B14F-4D97-AF65-F5344CB8AC3E}">
        <p14:creationId xmlns:p14="http://schemas.microsoft.com/office/powerpoint/2010/main" xmlns="" val="2077757028"/>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237312"/>
            <a:ext cx="9144000" cy="620688"/>
          </a:xfrm>
          <a:prstGeom prst="rect">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ZA" sz="2000" b="1" dirty="0" smtClean="0">
                <a:solidFill>
                  <a:schemeClr val="bg1">
                    <a:lumMod val="95000"/>
                  </a:schemeClr>
                </a:solidFill>
                <a:effectLst>
                  <a:outerShdw blurRad="38100" dist="38100" dir="2700000" algn="tl">
                    <a:srgbClr val="000000">
                      <a:alpha val="43137"/>
                    </a:srgbClr>
                  </a:outerShdw>
                </a:effectLst>
              </a:rPr>
              <a:t>Leading the change to zero harm </a:t>
            </a:r>
            <a:endParaRPr lang="en-ZA" sz="2000" b="1" dirty="0">
              <a:solidFill>
                <a:schemeClr val="bg1">
                  <a:lumMod val="95000"/>
                </a:schemeClr>
              </a:solidFill>
              <a:effectLst>
                <a:outerShdw blurRad="38100" dist="38100" dir="2700000" algn="tl">
                  <a:srgbClr val="000000">
                    <a:alpha val="43137"/>
                  </a:srgbClr>
                </a:outerShdw>
              </a:effectLst>
            </a:endParaRPr>
          </a:p>
        </p:txBody>
      </p:sp>
      <p:sp>
        <p:nvSpPr>
          <p:cNvPr id="9" name="Rectangle 8"/>
          <p:cNvSpPr/>
          <p:nvPr/>
        </p:nvSpPr>
        <p:spPr>
          <a:xfrm>
            <a:off x="755576" y="764704"/>
            <a:ext cx="8388424" cy="943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itle 1"/>
          <p:cNvSpPr txBox="1">
            <a:spLocks/>
          </p:cNvSpPr>
          <p:nvPr/>
        </p:nvSpPr>
        <p:spPr>
          <a:xfrm>
            <a:off x="600596" y="243271"/>
            <a:ext cx="7643812" cy="504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2400" b="1" dirty="0" smtClean="0">
                <a:latin typeface="Arial" pitchFamily="34" charset="0"/>
                <a:cs typeface="Arial" pitchFamily="34" charset="0"/>
              </a:rPr>
              <a:t>Contents</a:t>
            </a:r>
            <a:endParaRPr lang="en-ZA" sz="2400" b="1" dirty="0">
              <a:latin typeface="Arial" pitchFamily="34" charset="0"/>
              <a:cs typeface="Arial" pitchFamily="34" charset="0"/>
            </a:endParaRPr>
          </a:p>
        </p:txBody>
      </p:sp>
      <p:pic>
        <p:nvPicPr>
          <p:cNvPr id="11" name="Picture 5"/>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xmlns="" val="0"/>
              </a:ext>
            </a:extLst>
          </a:blip>
          <a:srcRect/>
          <a:stretch>
            <a:fillRect/>
          </a:stretch>
        </p:blipFill>
        <p:spPr bwMode="auto">
          <a:xfrm>
            <a:off x="784059" y="1357643"/>
            <a:ext cx="5651453" cy="11806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6"/>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xmlns="" val="0"/>
              </a:ext>
            </a:extLst>
          </a:blip>
          <a:srcRect/>
          <a:stretch>
            <a:fillRect/>
          </a:stretch>
        </p:blipFill>
        <p:spPr bwMode="auto">
          <a:xfrm>
            <a:off x="720585" y="2468067"/>
            <a:ext cx="5723623" cy="11967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7"/>
          <p:cNvPicPr>
            <a:picLocks noChangeAspect="1" noChangeArrowheads="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xmlns="" val="0"/>
              </a:ext>
            </a:extLst>
          </a:blip>
          <a:srcRect/>
          <a:stretch>
            <a:fillRect/>
          </a:stretch>
        </p:blipFill>
        <p:spPr bwMode="auto">
          <a:xfrm>
            <a:off x="713762" y="3592698"/>
            <a:ext cx="5651453" cy="11806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8"/>
          <p:cNvPicPr>
            <a:picLocks noChangeAspect="1" noChangeArrowheads="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xmlns="" val="0"/>
              </a:ext>
            </a:extLst>
          </a:blip>
          <a:srcRect/>
          <a:stretch>
            <a:fillRect/>
          </a:stretch>
        </p:blipFill>
        <p:spPr bwMode="auto">
          <a:xfrm>
            <a:off x="720585" y="4681580"/>
            <a:ext cx="5723621" cy="11956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Rectangle 64"/>
          <p:cNvSpPr>
            <a:spLocks noChangeArrowheads="1"/>
          </p:cNvSpPr>
          <p:nvPr/>
        </p:nvSpPr>
        <p:spPr bwMode="auto">
          <a:xfrm>
            <a:off x="1830299" y="1674386"/>
            <a:ext cx="3581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eaLnBrk="0" hangingPunct="0"/>
            <a:r>
              <a:rPr lang="en-US" altLang="en-US" sz="2000" dirty="0" smtClean="0">
                <a:solidFill>
                  <a:schemeClr val="bg1"/>
                </a:solidFill>
                <a:effectLst>
                  <a:outerShdw blurRad="38100" dist="38100" dir="2700000" algn="tl">
                    <a:srgbClr val="000000">
                      <a:alpha val="43137"/>
                    </a:srgbClr>
                  </a:outerShdw>
                </a:effectLst>
              </a:rPr>
              <a:t>Introduction</a:t>
            </a:r>
            <a:endParaRPr lang="en-US" altLang="en-US" sz="2000" dirty="0">
              <a:solidFill>
                <a:schemeClr val="bg1"/>
              </a:solidFill>
              <a:effectLst>
                <a:outerShdw blurRad="38100" dist="38100" dir="2700000" algn="tl">
                  <a:srgbClr val="000000">
                    <a:alpha val="43137"/>
                  </a:srgbClr>
                </a:outerShdw>
              </a:effectLst>
            </a:endParaRPr>
          </a:p>
        </p:txBody>
      </p:sp>
      <p:sp>
        <p:nvSpPr>
          <p:cNvPr id="16" name="Rectangle 64"/>
          <p:cNvSpPr>
            <a:spLocks noChangeArrowheads="1"/>
          </p:cNvSpPr>
          <p:nvPr/>
        </p:nvSpPr>
        <p:spPr bwMode="auto">
          <a:xfrm>
            <a:off x="1803763" y="2795450"/>
            <a:ext cx="3581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eaLnBrk="0" hangingPunct="0"/>
            <a:r>
              <a:rPr lang="en-US" altLang="en-US" sz="2000" dirty="0" smtClean="0">
                <a:solidFill>
                  <a:schemeClr val="bg1"/>
                </a:solidFill>
                <a:effectLst>
                  <a:outerShdw blurRad="38100" dist="38100" dir="2700000" algn="tl">
                    <a:srgbClr val="000000">
                      <a:alpha val="43137"/>
                    </a:srgbClr>
                  </a:outerShdw>
                </a:effectLst>
              </a:rPr>
              <a:t>What is a COPA</a:t>
            </a:r>
            <a:endParaRPr lang="en-US" altLang="en-US" sz="2000" dirty="0">
              <a:solidFill>
                <a:schemeClr val="bg1"/>
              </a:solidFill>
              <a:effectLst>
                <a:outerShdw blurRad="38100" dist="38100" dir="2700000" algn="tl">
                  <a:srgbClr val="000000">
                    <a:alpha val="43137"/>
                  </a:srgbClr>
                </a:outerShdw>
              </a:effectLst>
            </a:endParaRPr>
          </a:p>
        </p:txBody>
      </p:sp>
      <p:sp>
        <p:nvSpPr>
          <p:cNvPr id="17" name="Rectangle 64"/>
          <p:cNvSpPr>
            <a:spLocks noChangeArrowheads="1"/>
          </p:cNvSpPr>
          <p:nvPr/>
        </p:nvSpPr>
        <p:spPr bwMode="auto">
          <a:xfrm>
            <a:off x="1760761" y="3901992"/>
            <a:ext cx="3581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eaLnBrk="0" hangingPunct="0"/>
            <a:r>
              <a:rPr lang="en-US" sz="2000" dirty="0" smtClean="0">
                <a:solidFill>
                  <a:schemeClr val="bg1"/>
                </a:solidFill>
                <a:effectLst>
                  <a:outerShdw blurRad="38100" dist="38100" dir="2700000" algn="tl">
                    <a:srgbClr val="000000">
                      <a:alpha val="43137"/>
                    </a:srgbClr>
                  </a:outerShdw>
                </a:effectLst>
                <a:latin typeface="+mn-lt"/>
                <a:sym typeface="Calibri" pitchFamily="34" charset="0"/>
              </a:rPr>
              <a:t>Adoption steps 1-8</a:t>
            </a:r>
            <a:endParaRPr lang="en-US" altLang="en-US" sz="2000" dirty="0">
              <a:solidFill>
                <a:schemeClr val="bg1"/>
              </a:solidFill>
              <a:effectLst>
                <a:outerShdw blurRad="38100" dist="38100" dir="2700000" algn="tl">
                  <a:srgbClr val="000000">
                    <a:alpha val="43137"/>
                  </a:srgbClr>
                </a:outerShdw>
              </a:effectLst>
              <a:latin typeface="+mn-lt"/>
            </a:endParaRPr>
          </a:p>
        </p:txBody>
      </p:sp>
      <p:sp>
        <p:nvSpPr>
          <p:cNvPr id="18" name="Rectangle 64"/>
          <p:cNvSpPr>
            <a:spLocks noChangeArrowheads="1"/>
          </p:cNvSpPr>
          <p:nvPr/>
        </p:nvSpPr>
        <p:spPr bwMode="auto">
          <a:xfrm>
            <a:off x="1790115" y="5000402"/>
            <a:ext cx="396264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eaLnBrk="0" hangingPunct="0"/>
            <a:r>
              <a:rPr lang="en-US" sz="2000" dirty="0" smtClean="0">
                <a:solidFill>
                  <a:schemeClr val="bg1"/>
                </a:solidFill>
                <a:effectLst>
                  <a:outerShdw blurRad="38100" dist="38100" dir="2700000" algn="tl">
                    <a:srgbClr val="000000">
                      <a:alpha val="43137"/>
                    </a:srgbClr>
                  </a:outerShdw>
                </a:effectLst>
                <a:latin typeface="+mn-lt"/>
                <a:sym typeface="Calibri" pitchFamily="34" charset="0"/>
              </a:rPr>
              <a:t>Supporting information</a:t>
            </a:r>
            <a:endParaRPr lang="en-US" altLang="en-US" sz="2000" dirty="0">
              <a:solidFill>
                <a:schemeClr val="bg1"/>
              </a:solidFill>
              <a:effectLst>
                <a:outerShdw blurRad="38100" dist="38100" dir="2700000" algn="tl">
                  <a:srgbClr val="000000">
                    <a:alpha val="43137"/>
                  </a:srgbClr>
                </a:outerShdw>
              </a:effectLst>
              <a:latin typeface="+mn-lt"/>
            </a:endParaRPr>
          </a:p>
        </p:txBody>
      </p:sp>
      <p:pic>
        <p:nvPicPr>
          <p:cNvPr id="23" name="Picture 22"/>
          <p:cNvPicPr>
            <a:picLocks noChangeAspect="1" noChangeArrowheads="1"/>
          </p:cNvPicPr>
          <p:nvPr/>
        </p:nvPicPr>
        <p:blipFill>
          <a:blip r:embed="rId6" cstate="print"/>
          <a:srcRect/>
          <a:stretch>
            <a:fillRect/>
          </a:stretch>
        </p:blipFill>
        <p:spPr bwMode="auto">
          <a:xfrm>
            <a:off x="7926962" y="6297856"/>
            <a:ext cx="1091563" cy="511473"/>
          </a:xfrm>
          <a:prstGeom prst="rect">
            <a:avLst/>
          </a:prstGeom>
          <a:noFill/>
          <a:ln w="9525">
            <a:noFill/>
            <a:miter lim="800000"/>
            <a:headEnd/>
            <a:tailEnd/>
          </a:ln>
          <a:effectLst/>
        </p:spPr>
      </p:pic>
      <p:pic>
        <p:nvPicPr>
          <p:cNvPr id="19" name="Picture 18" descr="cmlogoDE copy"/>
          <p:cNvPicPr>
            <a:picLocks noChangeAspect="1" noChangeArrowheads="1"/>
          </p:cNvPicPr>
          <p:nvPr/>
        </p:nvPicPr>
        <p:blipFill>
          <a:blip r:embed="rId7" cstate="screen">
            <a:biLevel thresh="50000"/>
          </a:blip>
          <a:srcRect/>
          <a:stretch>
            <a:fillRect/>
          </a:stretch>
        </p:blipFill>
        <p:spPr bwMode="auto">
          <a:xfrm>
            <a:off x="154805" y="6292133"/>
            <a:ext cx="859639" cy="531798"/>
          </a:xfrm>
          <a:prstGeom prst="rect">
            <a:avLst/>
          </a:prstGeom>
          <a:noFill/>
          <a:ln w="9525">
            <a:noFill/>
            <a:miter lim="800000"/>
            <a:headEnd/>
            <a:tailEnd/>
          </a:ln>
          <a:effectLst/>
        </p:spPr>
      </p:pic>
      <p:sp>
        <p:nvSpPr>
          <p:cNvPr id="20" name="Text Placeholder 4"/>
          <p:cNvSpPr txBox="1">
            <a:spLocks/>
          </p:cNvSpPr>
          <p:nvPr/>
        </p:nvSpPr>
        <p:spPr>
          <a:xfrm>
            <a:off x="6977678" y="80628"/>
            <a:ext cx="2130826" cy="252028"/>
          </a:xfrm>
          <a:prstGeom prst="rect">
            <a:avLst/>
          </a:prstGeom>
          <a:solidFill>
            <a:schemeClr val="bg1"/>
          </a:solidFill>
          <a:ln>
            <a:solidFill>
              <a:schemeClr val="tx1"/>
            </a:solidFill>
          </a:ln>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ZA" sz="1000" i="0" u="none" strike="noStrike" kern="1200" cap="none" spc="0" normalizeH="0" baseline="0" noProof="0" dirty="0" smtClean="0">
                <a:ln>
                  <a:noFill/>
                </a:ln>
                <a:effectLst/>
                <a:uLnTx/>
                <a:uFillTx/>
                <a:latin typeface="Arial" pitchFamily="34" charset="0"/>
                <a:cs typeface="Arial" pitchFamily="34" charset="0"/>
              </a:rPr>
              <a:t>MOSH Learning</a:t>
            </a:r>
            <a:r>
              <a:rPr kumimoji="0" lang="en-ZA" sz="1000" i="0" u="none" strike="noStrike" kern="1200" cap="none" spc="0" normalizeH="0" noProof="0" dirty="0" smtClean="0">
                <a:ln>
                  <a:noFill/>
                </a:ln>
                <a:effectLst/>
                <a:uLnTx/>
                <a:uFillTx/>
                <a:latin typeface="Arial" pitchFamily="34" charset="0"/>
                <a:cs typeface="Arial" pitchFamily="34" charset="0"/>
              </a:rPr>
              <a:t> Hub – </a:t>
            </a:r>
            <a:r>
              <a:rPr kumimoji="0" lang="en-ZA" sz="1000" i="0" u="none" strike="noStrike" kern="1200" cap="none" spc="0" normalizeH="0" noProof="0" dirty="0" smtClean="0">
                <a:ln>
                  <a:noFill/>
                </a:ln>
                <a:solidFill>
                  <a:srgbClr val="EAB200"/>
                </a:solidFill>
                <a:effectLst/>
                <a:uLnTx/>
                <a:uFillTx/>
                <a:latin typeface="Arial" pitchFamily="34" charset="0"/>
                <a:cs typeface="Arial" pitchFamily="34" charset="0"/>
              </a:rPr>
              <a:t>Dust Team</a:t>
            </a:r>
            <a:endParaRPr kumimoji="0" lang="en-ZA" sz="1000" i="0" u="none" strike="noStrike" kern="1200" cap="none" spc="0" normalizeH="0" baseline="0" noProof="0" dirty="0">
              <a:ln>
                <a:noFill/>
              </a:ln>
              <a:solidFill>
                <a:srgbClr val="EAB200"/>
              </a:solidFill>
              <a:effectLst/>
              <a:uLnTx/>
              <a:uFillTx/>
              <a:latin typeface="Arial" pitchFamily="34" charset="0"/>
              <a:cs typeface="Arial" pitchFamily="34" charset="0"/>
            </a:endParaRPr>
          </a:p>
        </p:txBody>
      </p:sp>
      <p:sp>
        <p:nvSpPr>
          <p:cNvPr id="21" name="Action Button: Custom 20">
            <a:hlinkClick r:id="rId8" action="ppaction://hlinkpres?slideindex=1&amp;slidetitle=PowerPoint Presentation" highlightClick="1"/>
          </p:cNvPr>
          <p:cNvSpPr/>
          <p:nvPr/>
        </p:nvSpPr>
        <p:spPr>
          <a:xfrm>
            <a:off x="6977678" y="1638680"/>
            <a:ext cx="648072" cy="414671"/>
          </a:xfrm>
          <a:prstGeom prst="actionButtonBlank">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LP</a:t>
            </a:r>
            <a:endParaRPr lang="en-ZA" dirty="0"/>
          </a:p>
        </p:txBody>
      </p:sp>
    </p:spTree>
    <p:extLst>
      <p:ext uri="{BB962C8B-B14F-4D97-AF65-F5344CB8AC3E}">
        <p14:creationId xmlns:p14="http://schemas.microsoft.com/office/powerpoint/2010/main" xmlns="" val="3372290771"/>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237312"/>
            <a:ext cx="9144000" cy="620688"/>
          </a:xfrm>
          <a:prstGeom prst="rect">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ZA" sz="2000" b="1" dirty="0" smtClean="0">
                <a:solidFill>
                  <a:schemeClr val="bg1">
                    <a:lumMod val="95000"/>
                  </a:schemeClr>
                </a:solidFill>
                <a:effectLst>
                  <a:outerShdw blurRad="38100" dist="38100" dir="2700000" algn="tl">
                    <a:srgbClr val="000000">
                      <a:alpha val="43137"/>
                    </a:srgbClr>
                  </a:outerShdw>
                </a:effectLst>
              </a:rPr>
              <a:t>Leading the change to zero harm </a:t>
            </a:r>
            <a:endParaRPr lang="en-ZA" sz="2000" b="1" dirty="0">
              <a:solidFill>
                <a:schemeClr val="bg1">
                  <a:lumMod val="95000"/>
                </a:schemeClr>
              </a:solidFill>
              <a:effectLst>
                <a:outerShdw blurRad="38100" dist="38100" dir="2700000" algn="tl">
                  <a:srgbClr val="000000">
                    <a:alpha val="43137"/>
                  </a:srgbClr>
                </a:outerShdw>
              </a:effectLst>
            </a:endParaRPr>
          </a:p>
        </p:txBody>
      </p:sp>
      <p:pic>
        <p:nvPicPr>
          <p:cNvPr id="23" name="Picture 22"/>
          <p:cNvPicPr>
            <a:picLocks noChangeAspect="1" noChangeArrowheads="1"/>
          </p:cNvPicPr>
          <p:nvPr/>
        </p:nvPicPr>
        <p:blipFill>
          <a:blip r:embed="rId2" cstate="print"/>
          <a:srcRect/>
          <a:stretch>
            <a:fillRect/>
          </a:stretch>
        </p:blipFill>
        <p:spPr bwMode="auto">
          <a:xfrm>
            <a:off x="7926962" y="6297856"/>
            <a:ext cx="1091563" cy="511473"/>
          </a:xfrm>
          <a:prstGeom prst="rect">
            <a:avLst/>
          </a:prstGeom>
          <a:noFill/>
          <a:ln w="9525">
            <a:noFill/>
            <a:miter lim="800000"/>
            <a:headEnd/>
            <a:tailEnd/>
          </a:ln>
          <a:effectLst/>
        </p:spPr>
      </p:pic>
      <p:sp>
        <p:nvSpPr>
          <p:cNvPr id="24" name="Text Placeholder 4"/>
          <p:cNvSpPr txBox="1">
            <a:spLocks/>
          </p:cNvSpPr>
          <p:nvPr/>
        </p:nvSpPr>
        <p:spPr>
          <a:xfrm>
            <a:off x="6977678" y="80628"/>
            <a:ext cx="2130826" cy="252028"/>
          </a:xfrm>
          <a:prstGeom prst="rect">
            <a:avLst/>
          </a:prstGeom>
          <a:solidFill>
            <a:schemeClr val="bg1"/>
          </a:solidFill>
          <a:ln>
            <a:solidFill>
              <a:schemeClr val="tx1"/>
            </a:solidFill>
          </a:ln>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ZA" sz="1000" i="0" u="none" strike="noStrike" kern="1200" cap="none" spc="0" normalizeH="0" baseline="0" noProof="0" dirty="0" smtClean="0">
                <a:ln>
                  <a:noFill/>
                </a:ln>
                <a:effectLst/>
                <a:uLnTx/>
                <a:uFillTx/>
                <a:latin typeface="Arial" pitchFamily="34" charset="0"/>
                <a:cs typeface="Arial" pitchFamily="34" charset="0"/>
              </a:rPr>
              <a:t>MOSH Learning</a:t>
            </a:r>
            <a:r>
              <a:rPr kumimoji="0" lang="en-ZA" sz="1000" i="0" u="none" strike="noStrike" kern="1200" cap="none" spc="0" normalizeH="0" noProof="0" dirty="0" smtClean="0">
                <a:ln>
                  <a:noFill/>
                </a:ln>
                <a:effectLst/>
                <a:uLnTx/>
                <a:uFillTx/>
                <a:latin typeface="Arial" pitchFamily="34" charset="0"/>
                <a:cs typeface="Arial" pitchFamily="34" charset="0"/>
              </a:rPr>
              <a:t> Hub – </a:t>
            </a:r>
            <a:r>
              <a:rPr kumimoji="0" lang="en-ZA" sz="1000" i="0" u="none" strike="noStrike" kern="1200" cap="none" spc="0" normalizeH="0" noProof="0" dirty="0" smtClean="0">
                <a:ln>
                  <a:noFill/>
                </a:ln>
                <a:solidFill>
                  <a:srgbClr val="EAB200"/>
                </a:solidFill>
                <a:effectLst/>
                <a:uLnTx/>
                <a:uFillTx/>
                <a:latin typeface="Arial" pitchFamily="34" charset="0"/>
                <a:cs typeface="Arial" pitchFamily="34" charset="0"/>
              </a:rPr>
              <a:t>Dust Team</a:t>
            </a:r>
            <a:endParaRPr kumimoji="0" lang="en-ZA" sz="1000" i="0" u="none" strike="noStrike" kern="1200" cap="none" spc="0" normalizeH="0" baseline="0" noProof="0" dirty="0">
              <a:ln>
                <a:noFill/>
              </a:ln>
              <a:solidFill>
                <a:srgbClr val="EAB200"/>
              </a:solidFill>
              <a:effectLst/>
              <a:uLnTx/>
              <a:uFillTx/>
              <a:latin typeface="Arial" pitchFamily="34" charset="0"/>
              <a:cs typeface="Arial" pitchFamily="34" charset="0"/>
            </a:endParaRPr>
          </a:p>
        </p:txBody>
      </p:sp>
      <p:pic>
        <p:nvPicPr>
          <p:cNvPr id="19" name="Picture 18" descr="cmlogoDE copy"/>
          <p:cNvPicPr>
            <a:picLocks noChangeAspect="1" noChangeArrowheads="1"/>
          </p:cNvPicPr>
          <p:nvPr/>
        </p:nvPicPr>
        <p:blipFill>
          <a:blip r:embed="rId3" cstate="screen">
            <a:biLevel thresh="50000"/>
          </a:blip>
          <a:srcRect/>
          <a:stretch>
            <a:fillRect/>
          </a:stretch>
        </p:blipFill>
        <p:spPr bwMode="auto">
          <a:xfrm>
            <a:off x="154805" y="6292133"/>
            <a:ext cx="859639" cy="531798"/>
          </a:xfrm>
          <a:prstGeom prst="rect">
            <a:avLst/>
          </a:prstGeom>
          <a:noFill/>
          <a:ln w="9525">
            <a:noFill/>
            <a:miter lim="800000"/>
            <a:headEnd/>
            <a:tailEnd/>
          </a:ln>
          <a:effectLst/>
        </p:spPr>
      </p:pic>
      <p:sp>
        <p:nvSpPr>
          <p:cNvPr id="11" name="Rectangle 10"/>
          <p:cNvSpPr/>
          <p:nvPr/>
        </p:nvSpPr>
        <p:spPr>
          <a:xfrm>
            <a:off x="3491880" y="-99392"/>
            <a:ext cx="1231427"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2000" b="1" spc="50" dirty="0" smtClean="0">
                <a:ln w="11430"/>
                <a:solidFill>
                  <a:srgbClr val="FFC000"/>
                </a:solidFill>
                <a:effectLst>
                  <a:outerShdw blurRad="76200" dist="50800" dir="5400000" algn="tl" rotWithShape="0">
                    <a:srgbClr val="000000">
                      <a:alpha val="65000"/>
                    </a:srgbClr>
                  </a:outerShdw>
                </a:effectLst>
              </a:rPr>
              <a:t>O</a:t>
            </a:r>
            <a:endParaRPr lang="en-US" sz="12000" b="1" spc="50" dirty="0">
              <a:ln w="11430"/>
              <a:solidFill>
                <a:srgbClr val="FFC000"/>
              </a:solidFill>
              <a:effectLst>
                <a:outerShdw blurRad="76200" dist="50800" dir="5400000" algn="tl" rotWithShape="0">
                  <a:srgbClr val="000000">
                    <a:alpha val="65000"/>
                  </a:srgbClr>
                </a:outerShdw>
              </a:effectLst>
            </a:endParaRPr>
          </a:p>
        </p:txBody>
      </p:sp>
      <p:sp>
        <p:nvSpPr>
          <p:cNvPr id="12" name="Rectangle 11"/>
          <p:cNvSpPr/>
          <p:nvPr/>
        </p:nvSpPr>
        <p:spPr>
          <a:xfrm>
            <a:off x="2555776" y="-77541"/>
            <a:ext cx="1005403"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2000" b="1" spc="50" dirty="0" smtClean="0">
                <a:ln w="11430"/>
                <a:solidFill>
                  <a:srgbClr val="FFC000"/>
                </a:solidFill>
                <a:effectLst>
                  <a:outerShdw blurRad="76200" dist="50800" dir="5400000" algn="tl" rotWithShape="0">
                    <a:srgbClr val="000000">
                      <a:alpha val="65000"/>
                    </a:srgbClr>
                  </a:outerShdw>
                </a:effectLst>
              </a:rPr>
              <a:t>C</a:t>
            </a:r>
            <a:endParaRPr lang="en-US" sz="12000" b="1" spc="50" dirty="0">
              <a:ln w="11430"/>
              <a:solidFill>
                <a:srgbClr val="FFC000"/>
              </a:solidFill>
              <a:effectLst>
                <a:outerShdw blurRad="76200" dist="50800" dir="5400000" algn="tl" rotWithShape="0">
                  <a:srgbClr val="000000">
                    <a:alpha val="65000"/>
                  </a:srgbClr>
                </a:outerShdw>
              </a:effectLst>
            </a:endParaRPr>
          </a:p>
        </p:txBody>
      </p:sp>
      <p:sp>
        <p:nvSpPr>
          <p:cNvPr id="13" name="Rectangle 12"/>
          <p:cNvSpPr/>
          <p:nvPr/>
        </p:nvSpPr>
        <p:spPr>
          <a:xfrm>
            <a:off x="4644008" y="-76975"/>
            <a:ext cx="1010213"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2000" b="1" spc="50" dirty="0" smtClean="0">
                <a:ln w="11430"/>
                <a:solidFill>
                  <a:srgbClr val="FFC000"/>
                </a:solidFill>
                <a:effectLst>
                  <a:outerShdw blurRad="76200" dist="50800" dir="5400000" algn="tl" rotWithShape="0">
                    <a:srgbClr val="000000">
                      <a:alpha val="65000"/>
                    </a:srgbClr>
                  </a:outerShdw>
                </a:effectLst>
              </a:rPr>
              <a:t>P</a:t>
            </a:r>
            <a:endParaRPr lang="en-US" sz="12000" b="1" spc="50" dirty="0">
              <a:ln w="11430"/>
              <a:solidFill>
                <a:srgbClr val="FFC000"/>
              </a:solidFill>
              <a:effectLst>
                <a:outerShdw blurRad="76200" dist="50800" dir="5400000" algn="tl" rotWithShape="0">
                  <a:srgbClr val="000000">
                    <a:alpha val="65000"/>
                  </a:srgbClr>
                </a:outerShdw>
              </a:effectLst>
            </a:endParaRPr>
          </a:p>
        </p:txBody>
      </p:sp>
      <p:sp>
        <p:nvSpPr>
          <p:cNvPr id="14" name="Rectangle 13"/>
          <p:cNvSpPr/>
          <p:nvPr/>
        </p:nvSpPr>
        <p:spPr>
          <a:xfrm>
            <a:off x="5537680" y="-85537"/>
            <a:ext cx="1162499"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2000" b="1" spc="50" dirty="0" smtClean="0">
                <a:ln w="11430"/>
                <a:solidFill>
                  <a:srgbClr val="FFC000"/>
                </a:solidFill>
                <a:effectLst>
                  <a:outerShdw blurRad="76200" dist="50800" dir="5400000" algn="tl" rotWithShape="0">
                    <a:srgbClr val="000000">
                      <a:alpha val="65000"/>
                    </a:srgbClr>
                  </a:outerShdw>
                </a:effectLst>
              </a:rPr>
              <a:t>A</a:t>
            </a:r>
            <a:endParaRPr lang="en-US" sz="12000" b="1" spc="50" dirty="0">
              <a:ln w="11430"/>
              <a:solidFill>
                <a:srgbClr val="FFC000"/>
              </a:solidFill>
              <a:effectLst>
                <a:outerShdw blurRad="76200" dist="50800" dir="5400000" algn="tl" rotWithShape="0">
                  <a:srgbClr val="000000">
                    <a:alpha val="65000"/>
                  </a:srgbClr>
                </a:outerShdw>
              </a:effectLst>
            </a:endParaRPr>
          </a:p>
        </p:txBody>
      </p:sp>
      <p:sp>
        <p:nvSpPr>
          <p:cNvPr id="15" name="TextBox 14"/>
          <p:cNvSpPr txBox="1"/>
          <p:nvPr/>
        </p:nvSpPr>
        <p:spPr>
          <a:xfrm>
            <a:off x="3496870" y="720406"/>
            <a:ext cx="3164649" cy="923330"/>
          </a:xfrm>
          <a:prstGeom prst="rect">
            <a:avLst/>
          </a:prstGeom>
          <a:noFill/>
        </p:spPr>
        <p:txBody>
          <a:bodyPr wrap="none" rtlCol="0">
            <a:spAutoFit/>
          </a:bodyPr>
          <a:lstStyle/>
          <a:p>
            <a:r>
              <a:rPr lang="en-ZA" sz="5400" b="1" dirty="0" err="1" smtClean="0"/>
              <a:t>ommunity</a:t>
            </a:r>
            <a:endParaRPr lang="en-ZA" sz="5400" b="1" dirty="0"/>
          </a:p>
        </p:txBody>
      </p:sp>
      <p:sp>
        <p:nvSpPr>
          <p:cNvPr id="16" name="TextBox 15"/>
          <p:cNvSpPr txBox="1"/>
          <p:nvPr/>
        </p:nvSpPr>
        <p:spPr>
          <a:xfrm>
            <a:off x="3591658" y="1874186"/>
            <a:ext cx="404278" cy="923330"/>
          </a:xfrm>
          <a:prstGeom prst="rect">
            <a:avLst/>
          </a:prstGeom>
          <a:noFill/>
        </p:spPr>
        <p:txBody>
          <a:bodyPr wrap="none" rtlCol="0">
            <a:spAutoFit/>
          </a:bodyPr>
          <a:lstStyle/>
          <a:p>
            <a:r>
              <a:rPr lang="en-ZA" sz="5400" b="1" dirty="0" smtClean="0"/>
              <a:t>f</a:t>
            </a:r>
            <a:endParaRPr lang="en-ZA" sz="5400" b="1" dirty="0"/>
          </a:p>
        </p:txBody>
      </p:sp>
      <p:sp>
        <p:nvSpPr>
          <p:cNvPr id="17" name="TextBox 16"/>
          <p:cNvSpPr txBox="1"/>
          <p:nvPr/>
        </p:nvSpPr>
        <p:spPr>
          <a:xfrm>
            <a:off x="3491880" y="3041250"/>
            <a:ext cx="2728889" cy="923330"/>
          </a:xfrm>
          <a:prstGeom prst="rect">
            <a:avLst/>
          </a:prstGeom>
          <a:noFill/>
        </p:spPr>
        <p:txBody>
          <a:bodyPr wrap="none" rtlCol="0">
            <a:spAutoFit/>
          </a:bodyPr>
          <a:lstStyle/>
          <a:p>
            <a:r>
              <a:rPr lang="en-ZA" sz="5400" b="1" dirty="0" err="1" smtClean="0"/>
              <a:t>ractice</a:t>
            </a:r>
            <a:r>
              <a:rPr lang="en-ZA" sz="5400" b="1" dirty="0" smtClean="0"/>
              <a:t> </a:t>
            </a:r>
            <a:r>
              <a:rPr lang="en-ZA" sz="3200" dirty="0" smtClean="0"/>
              <a:t>for</a:t>
            </a:r>
            <a:endParaRPr lang="en-ZA" sz="3200" dirty="0"/>
          </a:p>
        </p:txBody>
      </p:sp>
      <p:sp>
        <p:nvSpPr>
          <p:cNvPr id="18" name="TextBox 17"/>
          <p:cNvSpPr txBox="1"/>
          <p:nvPr/>
        </p:nvSpPr>
        <p:spPr>
          <a:xfrm>
            <a:off x="3491880" y="4165668"/>
            <a:ext cx="2451825" cy="923330"/>
          </a:xfrm>
          <a:prstGeom prst="rect">
            <a:avLst/>
          </a:prstGeom>
          <a:noFill/>
        </p:spPr>
        <p:txBody>
          <a:bodyPr wrap="none" rtlCol="0">
            <a:spAutoFit/>
          </a:bodyPr>
          <a:lstStyle/>
          <a:p>
            <a:r>
              <a:rPr lang="en-ZA" sz="5400" b="1" dirty="0" err="1" smtClean="0"/>
              <a:t>doption</a:t>
            </a:r>
            <a:endParaRPr lang="en-ZA" sz="5400" b="1" dirty="0"/>
          </a:p>
        </p:txBody>
      </p:sp>
      <p:sp>
        <p:nvSpPr>
          <p:cNvPr id="25" name="TextBox 24"/>
          <p:cNvSpPr txBox="1"/>
          <p:nvPr/>
        </p:nvSpPr>
        <p:spPr>
          <a:xfrm>
            <a:off x="2627784" y="5322694"/>
            <a:ext cx="4136004" cy="338554"/>
          </a:xfrm>
          <a:prstGeom prst="rect">
            <a:avLst/>
          </a:prstGeom>
          <a:noFill/>
        </p:spPr>
        <p:txBody>
          <a:bodyPr wrap="none" rtlCol="0">
            <a:spAutoFit/>
          </a:bodyPr>
          <a:lstStyle/>
          <a:p>
            <a:pPr algn="ctr"/>
            <a:r>
              <a:rPr lang="en-ZA" sz="1600" dirty="0" smtClean="0"/>
              <a:t>SHARING AND LEARNING FROM ONE ANOTHER</a:t>
            </a:r>
            <a:endParaRPr lang="en-ZA" sz="1600" dirty="0"/>
          </a:p>
        </p:txBody>
      </p:sp>
    </p:spTree>
    <p:extLst>
      <p:ext uri="{BB962C8B-B14F-4D97-AF65-F5344CB8AC3E}">
        <p14:creationId xmlns:p14="http://schemas.microsoft.com/office/powerpoint/2010/main" xmlns="" val="611296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00052 -0.00115 L -0.00052 0.08395 C -0.00052 0.12281 -0.03073 0.17276 -0.05416 0.17276 L -0.1066 0.17276 " pathEditMode="relative" rAng="5400000" ptsTypes="FfFF">
                                      <p:cBhvr>
                                        <p:cTn id="6" dur="2000" fill="hold"/>
                                        <p:tgtEl>
                                          <p:spTgt spid="11"/>
                                        </p:tgtEl>
                                        <p:attrNameLst>
                                          <p:attrName>ppt_x</p:attrName>
                                          <p:attrName>ppt_y</p:attrName>
                                        </p:attrNameLst>
                                      </p:cBhvr>
                                      <p:rCtr x="-5313" y="8696"/>
                                    </p:animMotion>
                                  </p:childTnLst>
                                </p:cTn>
                              </p:par>
                            </p:childTnLst>
                          </p:cTn>
                        </p:par>
                        <p:par>
                          <p:cTn id="7" fill="hold">
                            <p:stCondLst>
                              <p:cond delay="2000"/>
                            </p:stCondLst>
                            <p:childTnLst>
                              <p:par>
                                <p:cTn id="8" presetID="50" presetClass="path" presetSubtype="0" accel="50000" decel="50000" fill="hold" grpId="0" nodeType="afterEffect">
                                  <p:stCondLst>
                                    <p:cond delay="0"/>
                                  </p:stCondLst>
                                  <p:childTnLst>
                                    <p:animMotion origin="layout" path="M 0.00017 0.00231 L 0.00017 0.16836 C 0.00017 0.24353 -0.06267 0.33881 -0.1118 0.33881 L -0.22049 0.33881 " pathEditMode="relative" rAng="5400000" ptsTypes="FfFF">
                                      <p:cBhvr>
                                        <p:cTn id="9" dur="2000" fill="hold"/>
                                        <p:tgtEl>
                                          <p:spTgt spid="13"/>
                                        </p:tgtEl>
                                        <p:attrNameLst>
                                          <p:attrName>ppt_x</p:attrName>
                                          <p:attrName>ppt_y</p:attrName>
                                        </p:attrNameLst>
                                      </p:cBhvr>
                                      <p:rCtr x="-11042" y="16813"/>
                                    </p:animMotion>
                                  </p:childTnLst>
                                </p:cTn>
                              </p:par>
                            </p:childTnLst>
                          </p:cTn>
                        </p:par>
                        <p:par>
                          <p:cTn id="10" fill="hold">
                            <p:stCondLst>
                              <p:cond delay="4000"/>
                            </p:stCondLst>
                            <p:childTnLst>
                              <p:par>
                                <p:cTn id="11" presetID="50" presetClass="path" presetSubtype="0" accel="50000" decel="50000" fill="hold" grpId="0" nodeType="afterEffect">
                                  <p:stCondLst>
                                    <p:cond delay="0"/>
                                  </p:stCondLst>
                                  <p:childTnLst>
                                    <p:animMotion origin="layout" path="M 2.77778E-6 -0.00047 L 2.77778E-6 0.25 C 2.77778E-6 0.36216 -0.09497 0.50717 -0.16962 0.50717 L -0.33455 0.50717 " pathEditMode="relative" rAng="5400000" ptsTypes="FfFF">
                                      <p:cBhvr>
                                        <p:cTn id="12" dur="2000" fill="hold"/>
                                        <p:tgtEl>
                                          <p:spTgt spid="14"/>
                                        </p:tgtEl>
                                        <p:attrNameLst>
                                          <p:attrName>ppt_x</p:attrName>
                                          <p:attrName>ppt_y</p:attrName>
                                        </p:attrNameLst>
                                      </p:cBhvr>
                                      <p:rCtr x="-16736" y="25370"/>
                                    </p:animMotion>
                                  </p:childTnLst>
                                </p:cTn>
                              </p:par>
                            </p:childTnLst>
                          </p:cTn>
                        </p:par>
                        <p:par>
                          <p:cTn id="13" fill="hold">
                            <p:stCondLst>
                              <p:cond delay="6000"/>
                            </p:stCondLst>
                            <p:childTnLst>
                              <p:par>
                                <p:cTn id="14" presetID="2" presetClass="entr" presetSubtype="2"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1+#ppt_w/2"/>
                                          </p:val>
                                        </p:tav>
                                        <p:tav tm="100000">
                                          <p:val>
                                            <p:strVal val="#ppt_x"/>
                                          </p:val>
                                        </p:tav>
                                      </p:tavLst>
                                    </p:anim>
                                    <p:anim calcmode="lin" valueType="num">
                                      <p:cBhvr additive="base">
                                        <p:cTn id="17" dur="1000" fill="hold"/>
                                        <p:tgtEl>
                                          <p:spTgt spid="15"/>
                                        </p:tgtEl>
                                        <p:attrNameLst>
                                          <p:attrName>ppt_y</p:attrName>
                                        </p:attrNameLst>
                                      </p:cBhvr>
                                      <p:tavLst>
                                        <p:tav tm="0">
                                          <p:val>
                                            <p:strVal val="#ppt_y"/>
                                          </p:val>
                                        </p:tav>
                                        <p:tav tm="100000">
                                          <p:val>
                                            <p:strVal val="#ppt_y"/>
                                          </p:val>
                                        </p:tav>
                                      </p:tavLst>
                                    </p:anim>
                                  </p:childTnLst>
                                </p:cTn>
                              </p:par>
                            </p:childTnLst>
                          </p:cTn>
                        </p:par>
                        <p:par>
                          <p:cTn id="18" fill="hold">
                            <p:stCondLst>
                              <p:cond delay="7000"/>
                            </p:stCondLst>
                            <p:childTnLst>
                              <p:par>
                                <p:cTn id="19" presetID="2" presetClass="entr" presetSubtype="2"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000" fill="hold"/>
                                        <p:tgtEl>
                                          <p:spTgt spid="16"/>
                                        </p:tgtEl>
                                        <p:attrNameLst>
                                          <p:attrName>ppt_x</p:attrName>
                                        </p:attrNameLst>
                                      </p:cBhvr>
                                      <p:tavLst>
                                        <p:tav tm="0">
                                          <p:val>
                                            <p:strVal val="1+#ppt_w/2"/>
                                          </p:val>
                                        </p:tav>
                                        <p:tav tm="100000">
                                          <p:val>
                                            <p:strVal val="#ppt_x"/>
                                          </p:val>
                                        </p:tav>
                                      </p:tavLst>
                                    </p:anim>
                                    <p:anim calcmode="lin" valueType="num">
                                      <p:cBhvr additive="base">
                                        <p:cTn id="22" dur="1000" fill="hold"/>
                                        <p:tgtEl>
                                          <p:spTgt spid="16"/>
                                        </p:tgtEl>
                                        <p:attrNameLst>
                                          <p:attrName>ppt_y</p:attrName>
                                        </p:attrNameLst>
                                      </p:cBhvr>
                                      <p:tavLst>
                                        <p:tav tm="0">
                                          <p:val>
                                            <p:strVal val="#ppt_y"/>
                                          </p:val>
                                        </p:tav>
                                        <p:tav tm="100000">
                                          <p:val>
                                            <p:strVal val="#ppt_y"/>
                                          </p:val>
                                        </p:tav>
                                      </p:tavLst>
                                    </p:anim>
                                  </p:childTnLst>
                                </p:cTn>
                              </p:par>
                            </p:childTnLst>
                          </p:cTn>
                        </p:par>
                        <p:par>
                          <p:cTn id="23" fill="hold">
                            <p:stCondLst>
                              <p:cond delay="8000"/>
                            </p:stCondLst>
                            <p:childTnLst>
                              <p:par>
                                <p:cTn id="24" presetID="2" presetClass="entr" presetSubtype="2"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1000" fill="hold"/>
                                        <p:tgtEl>
                                          <p:spTgt spid="17"/>
                                        </p:tgtEl>
                                        <p:attrNameLst>
                                          <p:attrName>ppt_x</p:attrName>
                                        </p:attrNameLst>
                                      </p:cBhvr>
                                      <p:tavLst>
                                        <p:tav tm="0">
                                          <p:val>
                                            <p:strVal val="1+#ppt_w/2"/>
                                          </p:val>
                                        </p:tav>
                                        <p:tav tm="100000">
                                          <p:val>
                                            <p:strVal val="#ppt_x"/>
                                          </p:val>
                                        </p:tav>
                                      </p:tavLst>
                                    </p:anim>
                                    <p:anim calcmode="lin" valueType="num">
                                      <p:cBhvr additive="base">
                                        <p:cTn id="27" dur="1000" fill="hold"/>
                                        <p:tgtEl>
                                          <p:spTgt spid="17"/>
                                        </p:tgtEl>
                                        <p:attrNameLst>
                                          <p:attrName>ppt_y</p:attrName>
                                        </p:attrNameLst>
                                      </p:cBhvr>
                                      <p:tavLst>
                                        <p:tav tm="0">
                                          <p:val>
                                            <p:strVal val="#ppt_y"/>
                                          </p:val>
                                        </p:tav>
                                        <p:tav tm="100000">
                                          <p:val>
                                            <p:strVal val="#ppt_y"/>
                                          </p:val>
                                        </p:tav>
                                      </p:tavLst>
                                    </p:anim>
                                  </p:childTnLst>
                                </p:cTn>
                              </p:par>
                            </p:childTnLst>
                          </p:cTn>
                        </p:par>
                        <p:par>
                          <p:cTn id="28" fill="hold">
                            <p:stCondLst>
                              <p:cond delay="9000"/>
                            </p:stCondLst>
                            <p:childTnLst>
                              <p:par>
                                <p:cTn id="29" presetID="2" presetClass="entr" presetSubtype="2"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fill="hold"/>
                                        <p:tgtEl>
                                          <p:spTgt spid="18"/>
                                        </p:tgtEl>
                                        <p:attrNameLst>
                                          <p:attrName>ppt_x</p:attrName>
                                        </p:attrNameLst>
                                      </p:cBhvr>
                                      <p:tavLst>
                                        <p:tav tm="0">
                                          <p:val>
                                            <p:strVal val="1+#ppt_w/2"/>
                                          </p:val>
                                        </p:tav>
                                        <p:tav tm="100000">
                                          <p:val>
                                            <p:strVal val="#ppt_x"/>
                                          </p:val>
                                        </p:tav>
                                      </p:tavLst>
                                    </p:anim>
                                    <p:anim calcmode="lin" valueType="num">
                                      <p:cBhvr additive="base">
                                        <p:cTn id="32" dur="1000" fill="hold"/>
                                        <p:tgtEl>
                                          <p:spTgt spid="18"/>
                                        </p:tgtEl>
                                        <p:attrNameLst>
                                          <p:attrName>ppt_y</p:attrName>
                                        </p:attrNameLst>
                                      </p:cBhvr>
                                      <p:tavLst>
                                        <p:tav tm="0">
                                          <p:val>
                                            <p:strVal val="#ppt_y"/>
                                          </p:val>
                                        </p:tav>
                                        <p:tav tm="100000">
                                          <p:val>
                                            <p:strVal val="#ppt_y"/>
                                          </p:val>
                                        </p:tav>
                                      </p:tavLst>
                                    </p:anim>
                                  </p:childTnLst>
                                </p:cTn>
                              </p:par>
                            </p:childTnLst>
                          </p:cTn>
                        </p:par>
                        <p:par>
                          <p:cTn id="33" fill="hold">
                            <p:stCondLst>
                              <p:cond delay="10000"/>
                            </p:stCondLst>
                            <p:childTnLst>
                              <p:par>
                                <p:cTn id="34" presetID="2" presetClass="entr" presetSubtype="4"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2000" fill="hold"/>
                                        <p:tgtEl>
                                          <p:spTgt spid="25"/>
                                        </p:tgtEl>
                                        <p:attrNameLst>
                                          <p:attrName>ppt_x</p:attrName>
                                        </p:attrNameLst>
                                      </p:cBhvr>
                                      <p:tavLst>
                                        <p:tav tm="0">
                                          <p:val>
                                            <p:strVal val="#ppt_x"/>
                                          </p:val>
                                        </p:tav>
                                        <p:tav tm="100000">
                                          <p:val>
                                            <p:strVal val="#ppt_x"/>
                                          </p:val>
                                        </p:tav>
                                      </p:tavLst>
                                    </p:anim>
                                    <p:anim calcmode="lin" valueType="num">
                                      <p:cBhvr additive="base">
                                        <p:cTn id="37" dur="2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7" grpId="0"/>
      <p:bldP spid="18"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55576" y="764704"/>
            <a:ext cx="8388424" cy="943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0" name="Title 1"/>
          <p:cNvSpPr txBox="1">
            <a:spLocks/>
          </p:cNvSpPr>
          <p:nvPr/>
        </p:nvSpPr>
        <p:spPr>
          <a:xfrm>
            <a:off x="600596" y="243271"/>
            <a:ext cx="7643812" cy="504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2400" b="1" dirty="0" smtClean="0">
                <a:solidFill>
                  <a:prstClr val="black"/>
                </a:solidFill>
                <a:latin typeface="Arial" pitchFamily="34" charset="0"/>
                <a:cs typeface="Arial" pitchFamily="34" charset="0"/>
              </a:rPr>
              <a:t>Community of Practice for Adoption (COPA)</a:t>
            </a:r>
            <a:endParaRPr lang="en-ZA" sz="1600" b="1" dirty="0">
              <a:solidFill>
                <a:prstClr val="black"/>
              </a:solidFill>
              <a:latin typeface="Arial" pitchFamily="34" charset="0"/>
              <a:cs typeface="Arial" pitchFamily="34" charset="0"/>
            </a:endParaRPr>
          </a:p>
        </p:txBody>
      </p:sp>
      <p:sp>
        <p:nvSpPr>
          <p:cNvPr id="24" name="Text Placeholder 4"/>
          <p:cNvSpPr txBox="1">
            <a:spLocks/>
          </p:cNvSpPr>
          <p:nvPr/>
        </p:nvSpPr>
        <p:spPr>
          <a:xfrm>
            <a:off x="6977678" y="80628"/>
            <a:ext cx="2130826" cy="252028"/>
          </a:xfrm>
          <a:prstGeom prst="rect">
            <a:avLst/>
          </a:prstGeom>
          <a:solidFill>
            <a:schemeClr val="bg1"/>
          </a:solidFill>
          <a:ln>
            <a:solidFill>
              <a:schemeClr val="tx1"/>
            </a:solidFill>
          </a:ln>
        </p:spPr>
        <p:txBody>
          <a:bodyPr/>
          <a:lstStyle/>
          <a:p>
            <a:pPr marL="342900" indent="-342900" algn="ctr">
              <a:spcBef>
                <a:spcPct val="20000"/>
              </a:spcBef>
              <a:defRPr/>
            </a:pPr>
            <a:r>
              <a:rPr lang="en-ZA" sz="1000" dirty="0" smtClean="0">
                <a:solidFill>
                  <a:prstClr val="black"/>
                </a:solidFill>
                <a:latin typeface="Arial" pitchFamily="34" charset="0"/>
                <a:cs typeface="Arial" pitchFamily="34" charset="0"/>
              </a:rPr>
              <a:t>MOSH Learning Hub – </a:t>
            </a:r>
            <a:r>
              <a:rPr lang="en-ZA" sz="1000" dirty="0" smtClean="0">
                <a:solidFill>
                  <a:srgbClr val="EAB200"/>
                </a:solidFill>
                <a:latin typeface="Arial" pitchFamily="34" charset="0"/>
                <a:cs typeface="Arial" pitchFamily="34" charset="0"/>
              </a:rPr>
              <a:t>Dust Team</a:t>
            </a:r>
            <a:endParaRPr lang="en-ZA" sz="1000" dirty="0">
              <a:solidFill>
                <a:srgbClr val="EAB200"/>
              </a:solidFill>
              <a:latin typeface="Arial" pitchFamily="34" charset="0"/>
              <a:cs typeface="Arial" pitchFamily="34" charset="0"/>
            </a:endParaRPr>
          </a:p>
        </p:txBody>
      </p:sp>
      <p:cxnSp>
        <p:nvCxnSpPr>
          <p:cNvPr id="84" name="Straight Connector 83"/>
          <p:cNvCxnSpPr/>
          <p:nvPr/>
        </p:nvCxnSpPr>
        <p:spPr>
          <a:xfrm>
            <a:off x="4412890" y="4581128"/>
            <a:ext cx="0" cy="622200"/>
          </a:xfrm>
          <a:prstGeom prst="line">
            <a:avLst/>
          </a:prstGeom>
          <a:ln w="38100">
            <a:solidFill>
              <a:schemeClr val="bg1"/>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5574603" y="1336018"/>
            <a:ext cx="741391" cy="601936"/>
          </a:xfrm>
          <a:prstGeom prst="line">
            <a:avLst/>
          </a:prstGeom>
          <a:ln w="38100">
            <a:solidFill>
              <a:schemeClr val="bg1"/>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88" idx="0"/>
          </p:cNvCxnSpPr>
          <p:nvPr/>
        </p:nvCxnSpPr>
        <p:spPr>
          <a:xfrm flipH="1" flipV="1">
            <a:off x="2411760" y="1366951"/>
            <a:ext cx="759348" cy="601935"/>
          </a:xfrm>
          <a:prstGeom prst="line">
            <a:avLst/>
          </a:prstGeom>
          <a:ln w="38100">
            <a:solidFill>
              <a:schemeClr val="bg1"/>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87" name="Chart 86"/>
          <p:cNvGraphicFramePr/>
          <p:nvPr>
            <p:extLst>
              <p:ext uri="{D42A27DB-BD31-4B8C-83A1-F6EECF244321}">
                <p14:modId xmlns:p14="http://schemas.microsoft.com/office/powerpoint/2010/main" xmlns="" val="1571262185"/>
              </p:ext>
            </p:extLst>
          </p:nvPr>
        </p:nvGraphicFramePr>
        <p:xfrm>
          <a:off x="1500166" y="502855"/>
          <a:ext cx="5767481" cy="4630814"/>
        </p:xfrm>
        <a:graphic>
          <a:graphicData uri="http://schemas.openxmlformats.org/drawingml/2006/chart">
            <c:chart xmlns:c="http://schemas.openxmlformats.org/drawingml/2006/chart" xmlns:r="http://schemas.openxmlformats.org/officeDocument/2006/relationships" r:id="rId2"/>
          </a:graphicData>
        </a:graphic>
      </p:graphicFrame>
      <p:sp>
        <p:nvSpPr>
          <p:cNvPr id="88" name="TextBox 4"/>
          <p:cNvSpPr txBox="1"/>
          <p:nvPr/>
        </p:nvSpPr>
        <p:spPr>
          <a:xfrm rot="18775591">
            <a:off x="2771799" y="1885448"/>
            <a:ext cx="118173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28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Who?</a:t>
            </a:r>
            <a:endParaRPr lang="en-ZA" sz="28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89" name="TextBox 14"/>
          <p:cNvSpPr txBox="1"/>
          <p:nvPr/>
        </p:nvSpPr>
        <p:spPr>
          <a:xfrm rot="2659980">
            <a:off x="4662357" y="1860942"/>
            <a:ext cx="1282723"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28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What?</a:t>
            </a:r>
            <a:endParaRPr lang="en-ZA" sz="28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90" name="TextBox 15"/>
          <p:cNvSpPr txBox="1"/>
          <p:nvPr/>
        </p:nvSpPr>
        <p:spPr>
          <a:xfrm>
            <a:off x="3802657" y="4103255"/>
            <a:ext cx="1162498"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sz="28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How?</a:t>
            </a:r>
            <a:endParaRPr lang="en-ZA" sz="28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91" name="Oval 90"/>
          <p:cNvSpPr/>
          <p:nvPr/>
        </p:nvSpPr>
        <p:spPr>
          <a:xfrm>
            <a:off x="3464094" y="2147058"/>
            <a:ext cx="1839624" cy="1839624"/>
          </a:xfrm>
          <a:prstGeom prst="ellipse">
            <a:avLst/>
          </a:prstGeom>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ZA" sz="2800" b="1" dirty="0">
                <a:solidFill>
                  <a:srgbClr val="EEECE1">
                    <a:lumMod val="90000"/>
                  </a:srgbClr>
                </a:solidFill>
                <a:effectLst>
                  <a:outerShdw blurRad="38100" dist="38100" dir="2700000" algn="tl">
                    <a:srgbClr val="000000">
                      <a:alpha val="43137"/>
                    </a:srgbClr>
                  </a:outerShdw>
                </a:effectLst>
              </a:rPr>
              <a:t>COPA</a:t>
            </a:r>
          </a:p>
          <a:p>
            <a:pPr algn="ctr"/>
            <a:r>
              <a:rPr lang="en-ZA" sz="1400" dirty="0" smtClean="0">
                <a:solidFill>
                  <a:prstClr val="white"/>
                </a:solidFill>
              </a:rPr>
              <a:t>Provides</a:t>
            </a:r>
          </a:p>
          <a:p>
            <a:pPr algn="ctr"/>
            <a:r>
              <a:rPr lang="en-ZA" sz="1400" dirty="0" smtClean="0">
                <a:solidFill>
                  <a:prstClr val="white"/>
                </a:solidFill>
              </a:rPr>
              <a:t>on-going </a:t>
            </a:r>
            <a:r>
              <a:rPr lang="en-ZA" sz="1400" dirty="0">
                <a:solidFill>
                  <a:prstClr val="white"/>
                </a:solidFill>
              </a:rPr>
              <a:t>facilitation of the adoption process</a:t>
            </a:r>
          </a:p>
        </p:txBody>
      </p:sp>
      <p:sp>
        <p:nvSpPr>
          <p:cNvPr id="92" name="Rectangle 91"/>
          <p:cNvSpPr/>
          <p:nvPr/>
        </p:nvSpPr>
        <p:spPr>
          <a:xfrm>
            <a:off x="251520" y="943560"/>
            <a:ext cx="2522661" cy="147732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Mine Managers (initially)</a:t>
            </a:r>
          </a:p>
          <a:p>
            <a:r>
              <a:rPr lang="en-US" dirty="0">
                <a:solidFill>
                  <a:prstClr val="black"/>
                </a:solidFill>
              </a:rPr>
              <a:t>Relevant specialists</a:t>
            </a:r>
          </a:p>
          <a:p>
            <a:r>
              <a:rPr lang="en-US" dirty="0">
                <a:solidFill>
                  <a:prstClr val="black"/>
                </a:solidFill>
              </a:rPr>
              <a:t>Mine Adoption</a:t>
            </a:r>
          </a:p>
          <a:p>
            <a:r>
              <a:rPr lang="en-US" dirty="0">
                <a:solidFill>
                  <a:prstClr val="black"/>
                </a:solidFill>
              </a:rPr>
              <a:t>Team Manager</a:t>
            </a:r>
          </a:p>
          <a:p>
            <a:r>
              <a:rPr lang="en-US" dirty="0" err="1" smtClean="0">
                <a:solidFill>
                  <a:prstClr val="black"/>
                </a:solidFill>
              </a:rPr>
              <a:t>Behavioural</a:t>
            </a:r>
            <a:r>
              <a:rPr lang="en-US" dirty="0" smtClean="0">
                <a:solidFill>
                  <a:prstClr val="black"/>
                </a:solidFill>
              </a:rPr>
              <a:t> Overseer</a:t>
            </a:r>
            <a:endParaRPr lang="en-US" dirty="0">
              <a:solidFill>
                <a:prstClr val="black"/>
              </a:solidFill>
            </a:endParaRPr>
          </a:p>
        </p:txBody>
      </p:sp>
      <p:sp>
        <p:nvSpPr>
          <p:cNvPr id="93" name="Rectangle 92"/>
          <p:cNvSpPr/>
          <p:nvPr/>
        </p:nvSpPr>
        <p:spPr>
          <a:xfrm>
            <a:off x="6444208" y="1022826"/>
            <a:ext cx="2844290" cy="320857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defRPr/>
            </a:pPr>
            <a:r>
              <a:rPr lang="en-ZA" i="1" dirty="0" smtClean="0">
                <a:solidFill>
                  <a:prstClr val="black"/>
                </a:solidFill>
                <a:ea typeface="Times New Roman"/>
                <a:cs typeface="Times New Roman"/>
              </a:rPr>
              <a:t>LPAG</a:t>
            </a:r>
          </a:p>
          <a:p>
            <a:pPr>
              <a:spcBef>
                <a:spcPts val="300"/>
              </a:spcBef>
              <a:defRPr/>
            </a:pPr>
            <a:r>
              <a:rPr lang="en-US" b="1" dirty="0" smtClean="0">
                <a:solidFill>
                  <a:schemeClr val="bg2">
                    <a:lumMod val="25000"/>
                  </a:schemeClr>
                </a:solidFill>
                <a:effectLst>
                  <a:outerShdw blurRad="38100" dist="38100" dir="2700000" algn="tl">
                    <a:srgbClr val="000000">
                      <a:alpha val="43137"/>
                    </a:srgbClr>
                  </a:outerShdw>
                </a:effectLst>
                <a:ea typeface="Times New Roman"/>
                <a:cs typeface="Times New Roman"/>
              </a:rPr>
              <a:t>Training</a:t>
            </a:r>
            <a:endParaRPr lang="en-ZA" b="1" dirty="0" smtClean="0">
              <a:solidFill>
                <a:schemeClr val="bg2">
                  <a:lumMod val="25000"/>
                </a:schemeClr>
              </a:solidFill>
              <a:effectLst>
                <a:outerShdw blurRad="38100" dist="38100" dir="2700000" algn="tl">
                  <a:srgbClr val="000000">
                    <a:alpha val="43137"/>
                  </a:srgbClr>
                </a:outerShdw>
              </a:effectLst>
              <a:ea typeface="Times New Roman"/>
              <a:cs typeface="Times New Roman"/>
            </a:endParaRPr>
          </a:p>
          <a:p>
            <a:pPr>
              <a:spcBef>
                <a:spcPts val="300"/>
              </a:spcBef>
              <a:defRPr/>
            </a:pPr>
            <a:r>
              <a:rPr lang="en-US" i="1" dirty="0" smtClean="0">
                <a:solidFill>
                  <a:prstClr val="black"/>
                </a:solidFill>
                <a:ea typeface="Times New Roman"/>
                <a:cs typeface="Times New Roman"/>
              </a:rPr>
              <a:t>Problem solving</a:t>
            </a:r>
          </a:p>
          <a:p>
            <a:pPr>
              <a:spcBef>
                <a:spcPts val="300"/>
              </a:spcBef>
              <a:defRPr/>
            </a:pPr>
            <a:r>
              <a:rPr lang="en-US" b="1" dirty="0" smtClean="0">
                <a:solidFill>
                  <a:schemeClr val="bg2">
                    <a:lumMod val="25000"/>
                  </a:schemeClr>
                </a:solidFill>
                <a:effectLst>
                  <a:outerShdw blurRad="38100" dist="38100" dir="2700000" algn="tl">
                    <a:srgbClr val="000000">
                      <a:alpha val="43137"/>
                    </a:srgbClr>
                  </a:outerShdw>
                </a:effectLst>
                <a:ea typeface="Times New Roman"/>
                <a:cs typeface="Times New Roman"/>
              </a:rPr>
              <a:t>Assistance</a:t>
            </a:r>
            <a:endParaRPr lang="en-ZA" b="1" dirty="0" smtClean="0">
              <a:solidFill>
                <a:schemeClr val="bg2">
                  <a:lumMod val="25000"/>
                </a:schemeClr>
              </a:solidFill>
              <a:effectLst>
                <a:outerShdw blurRad="38100" dist="38100" dir="2700000" algn="tl">
                  <a:srgbClr val="000000">
                    <a:alpha val="43137"/>
                  </a:srgbClr>
                </a:outerShdw>
              </a:effectLst>
              <a:ea typeface="Times New Roman"/>
              <a:cs typeface="Times New Roman"/>
            </a:endParaRPr>
          </a:p>
          <a:p>
            <a:pPr>
              <a:spcBef>
                <a:spcPts val="300"/>
              </a:spcBef>
              <a:defRPr/>
            </a:pPr>
            <a:r>
              <a:rPr lang="en-US" i="1" dirty="0" smtClean="0">
                <a:solidFill>
                  <a:prstClr val="black"/>
                </a:solidFill>
                <a:ea typeface="Times New Roman"/>
                <a:cs typeface="Times New Roman"/>
              </a:rPr>
              <a:t>Share </a:t>
            </a:r>
            <a:r>
              <a:rPr lang="en-US" i="1" dirty="0">
                <a:solidFill>
                  <a:prstClr val="black"/>
                </a:solidFill>
                <a:ea typeface="Times New Roman"/>
                <a:cs typeface="Times New Roman"/>
              </a:rPr>
              <a:t>adoption </a:t>
            </a:r>
            <a:r>
              <a:rPr lang="en-US" i="1" dirty="0" smtClean="0">
                <a:solidFill>
                  <a:prstClr val="black"/>
                </a:solidFill>
                <a:ea typeface="Times New Roman"/>
                <a:cs typeface="Times New Roman"/>
              </a:rPr>
              <a:t>experience</a:t>
            </a:r>
            <a:endParaRPr lang="en-ZA" i="1" dirty="0" smtClean="0">
              <a:solidFill>
                <a:prstClr val="black"/>
              </a:solidFill>
              <a:ea typeface="Times New Roman"/>
              <a:cs typeface="Times New Roman"/>
            </a:endParaRPr>
          </a:p>
          <a:p>
            <a:pPr>
              <a:spcBef>
                <a:spcPts val="300"/>
              </a:spcBef>
              <a:defRPr/>
            </a:pPr>
            <a:r>
              <a:rPr lang="en-US" b="1" dirty="0" smtClean="0">
                <a:solidFill>
                  <a:schemeClr val="bg2">
                    <a:lumMod val="25000"/>
                  </a:schemeClr>
                </a:solidFill>
                <a:effectLst>
                  <a:outerShdw blurRad="38100" dist="38100" dir="2700000" algn="tl">
                    <a:srgbClr val="000000">
                      <a:alpha val="43137"/>
                    </a:srgbClr>
                  </a:outerShdw>
                </a:effectLst>
                <a:ea typeface="Times New Roman"/>
                <a:cs typeface="Times New Roman"/>
              </a:rPr>
              <a:t>Continuous improvement</a:t>
            </a:r>
            <a:endParaRPr lang="en-ZA" b="1" dirty="0" smtClean="0">
              <a:solidFill>
                <a:schemeClr val="bg2">
                  <a:lumMod val="25000"/>
                </a:schemeClr>
              </a:solidFill>
              <a:effectLst>
                <a:outerShdw blurRad="38100" dist="38100" dir="2700000" algn="tl">
                  <a:srgbClr val="000000">
                    <a:alpha val="43137"/>
                  </a:srgbClr>
                </a:outerShdw>
              </a:effectLst>
              <a:ea typeface="Times New Roman"/>
              <a:cs typeface="Times New Roman"/>
            </a:endParaRPr>
          </a:p>
          <a:p>
            <a:pPr>
              <a:spcBef>
                <a:spcPts val="300"/>
              </a:spcBef>
              <a:defRPr/>
            </a:pPr>
            <a:r>
              <a:rPr lang="en-US" i="1" dirty="0" smtClean="0">
                <a:solidFill>
                  <a:prstClr val="black"/>
                </a:solidFill>
                <a:ea typeface="Times New Roman"/>
                <a:cs typeface="Times New Roman"/>
              </a:rPr>
              <a:t>Mine </a:t>
            </a:r>
            <a:r>
              <a:rPr lang="en-US" i="1" dirty="0">
                <a:solidFill>
                  <a:prstClr val="black"/>
                </a:solidFill>
                <a:ea typeface="Times New Roman"/>
                <a:cs typeface="Times New Roman"/>
              </a:rPr>
              <a:t>visits </a:t>
            </a:r>
            <a:endParaRPr lang="en-US" i="1" dirty="0" smtClean="0">
              <a:solidFill>
                <a:prstClr val="black"/>
              </a:solidFill>
              <a:ea typeface="Times New Roman"/>
              <a:cs typeface="Times New Roman"/>
            </a:endParaRPr>
          </a:p>
          <a:p>
            <a:pPr>
              <a:spcBef>
                <a:spcPts val="300"/>
              </a:spcBef>
              <a:defRPr/>
            </a:pPr>
            <a:r>
              <a:rPr lang="en-US" b="1" dirty="0">
                <a:solidFill>
                  <a:schemeClr val="bg2">
                    <a:lumMod val="25000"/>
                  </a:schemeClr>
                </a:solidFill>
                <a:effectLst>
                  <a:outerShdw blurRad="38100" dist="38100" dir="2700000" algn="tl">
                    <a:srgbClr val="000000">
                      <a:alpha val="43137"/>
                    </a:srgbClr>
                  </a:outerShdw>
                </a:effectLst>
                <a:ea typeface="Times New Roman"/>
                <a:cs typeface="Times New Roman"/>
              </a:rPr>
              <a:t>Resources</a:t>
            </a:r>
          </a:p>
          <a:p>
            <a:pPr>
              <a:spcBef>
                <a:spcPts val="300"/>
              </a:spcBef>
              <a:defRPr/>
            </a:pPr>
            <a:r>
              <a:rPr lang="en-US" i="1" dirty="0">
                <a:solidFill>
                  <a:prstClr val="black"/>
                </a:solidFill>
                <a:ea typeface="Times New Roman"/>
                <a:cs typeface="Times New Roman"/>
              </a:rPr>
              <a:t>Self Assessment</a:t>
            </a:r>
          </a:p>
          <a:p>
            <a:pPr>
              <a:spcBef>
                <a:spcPts val="300"/>
              </a:spcBef>
              <a:defRPr/>
            </a:pPr>
            <a:endParaRPr lang="en-ZA" dirty="0">
              <a:solidFill>
                <a:prstClr val="white"/>
              </a:solidFill>
            </a:endParaRPr>
          </a:p>
        </p:txBody>
      </p:sp>
      <p:sp>
        <p:nvSpPr>
          <p:cNvPr id="103" name="Rectangle 102"/>
          <p:cNvSpPr/>
          <p:nvPr/>
        </p:nvSpPr>
        <p:spPr>
          <a:xfrm>
            <a:off x="2125202" y="5229200"/>
            <a:ext cx="4572000" cy="1315745"/>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defRPr/>
            </a:pPr>
            <a:r>
              <a:rPr lang="en-US" dirty="0">
                <a:solidFill>
                  <a:prstClr val="black"/>
                </a:solidFill>
                <a:ea typeface="Times New Roman"/>
                <a:cs typeface="Arial" pitchFamily="34" charset="0"/>
              </a:rPr>
              <a:t>Regular meetings </a:t>
            </a:r>
            <a:endParaRPr lang="en-ZA" dirty="0">
              <a:solidFill>
                <a:prstClr val="black"/>
              </a:solidFill>
              <a:ea typeface="Times New Roman"/>
              <a:cs typeface="Arial" pitchFamily="34" charset="0"/>
            </a:endParaRPr>
          </a:p>
          <a:p>
            <a:pPr algn="ctr">
              <a:spcBef>
                <a:spcPts val="300"/>
              </a:spcBef>
              <a:defRPr/>
            </a:pPr>
            <a:r>
              <a:rPr lang="en-US" dirty="0">
                <a:solidFill>
                  <a:prstClr val="black"/>
                </a:solidFill>
                <a:ea typeface="Times New Roman"/>
                <a:cs typeface="Arial" pitchFamily="34" charset="0"/>
              </a:rPr>
              <a:t>Jointly implement </a:t>
            </a:r>
            <a:r>
              <a:rPr lang="en-US" dirty="0" smtClean="0">
                <a:solidFill>
                  <a:prstClr val="black"/>
                </a:solidFill>
                <a:ea typeface="Times New Roman"/>
                <a:cs typeface="Arial" pitchFamily="34" charset="0"/>
              </a:rPr>
              <a:t>LPAG</a:t>
            </a:r>
            <a:endParaRPr lang="en-ZA" dirty="0">
              <a:solidFill>
                <a:prstClr val="black"/>
              </a:solidFill>
              <a:ea typeface="Times New Roman"/>
              <a:cs typeface="Arial" pitchFamily="34" charset="0"/>
            </a:endParaRPr>
          </a:p>
          <a:p>
            <a:pPr algn="ctr">
              <a:spcBef>
                <a:spcPts val="300"/>
              </a:spcBef>
              <a:defRPr/>
            </a:pPr>
            <a:r>
              <a:rPr lang="en-US" dirty="0">
                <a:solidFill>
                  <a:prstClr val="black"/>
                </a:solidFill>
                <a:ea typeface="Times New Roman"/>
                <a:cs typeface="Arial" pitchFamily="34" charset="0"/>
              </a:rPr>
              <a:t>Work directly with lead adopter mine</a:t>
            </a:r>
            <a:endParaRPr lang="en-ZA" dirty="0">
              <a:solidFill>
                <a:prstClr val="black"/>
              </a:solidFill>
              <a:ea typeface="Times New Roman"/>
              <a:cs typeface="Arial" pitchFamily="34" charset="0"/>
            </a:endParaRPr>
          </a:p>
          <a:p>
            <a:pPr algn="ctr">
              <a:spcBef>
                <a:spcPts val="300"/>
              </a:spcBef>
              <a:defRPr/>
            </a:pPr>
            <a:r>
              <a:rPr lang="en-US" dirty="0">
                <a:solidFill>
                  <a:prstClr val="black"/>
                </a:solidFill>
                <a:ea typeface="Times New Roman"/>
                <a:cs typeface="Arial" pitchFamily="34" charset="0"/>
              </a:rPr>
              <a:t>Assist other adoption </a:t>
            </a:r>
            <a:r>
              <a:rPr lang="en-US" dirty="0" smtClean="0">
                <a:solidFill>
                  <a:prstClr val="black"/>
                </a:solidFill>
                <a:ea typeface="Times New Roman"/>
                <a:cs typeface="Arial" pitchFamily="34" charset="0"/>
              </a:rPr>
              <a:t>mines</a:t>
            </a:r>
          </a:p>
        </p:txBody>
      </p:sp>
      <p:sp>
        <p:nvSpPr>
          <p:cNvPr id="104" name="TextBox 29"/>
          <p:cNvSpPr txBox="1"/>
          <p:nvPr/>
        </p:nvSpPr>
        <p:spPr>
          <a:xfrm>
            <a:off x="284260" y="4364865"/>
            <a:ext cx="2886848"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nSpc>
                <a:spcPct val="150000"/>
              </a:lnSpc>
              <a:tabLst>
                <a:tab pos="2865755" algn="ctr"/>
                <a:tab pos="5731510" algn="r"/>
                <a:tab pos="457200" algn="l"/>
              </a:tabLst>
            </a:pPr>
            <a:r>
              <a:rPr lang="en-ZA" sz="1600" i="1" dirty="0">
                <a:solidFill>
                  <a:srgbClr val="C00000"/>
                </a:solidFill>
                <a:effectLst>
                  <a:outerShdw blurRad="38100" dist="38100" dir="2700000" algn="tl">
                    <a:srgbClr val="000000">
                      <a:alpha val="43137"/>
                    </a:srgbClr>
                  </a:outerShdw>
                </a:effectLst>
                <a:ea typeface="Times New Roman"/>
                <a:cs typeface="Times New Roman"/>
              </a:rPr>
              <a:t>The COPA terminates </a:t>
            </a:r>
            <a:r>
              <a:rPr lang="en-ZA" sz="1600" i="1" dirty="0" smtClean="0">
                <a:solidFill>
                  <a:srgbClr val="C00000"/>
                </a:solidFill>
                <a:effectLst>
                  <a:outerShdw blurRad="38100" dist="38100" dir="2700000" algn="tl">
                    <a:srgbClr val="000000">
                      <a:alpha val="43137"/>
                    </a:srgbClr>
                  </a:outerShdw>
                </a:effectLst>
                <a:ea typeface="Times New Roman"/>
                <a:cs typeface="Times New Roman"/>
              </a:rPr>
              <a:t>its</a:t>
            </a:r>
          </a:p>
          <a:p>
            <a:pPr marL="228600" indent="-228600">
              <a:lnSpc>
                <a:spcPct val="150000"/>
              </a:lnSpc>
              <a:tabLst>
                <a:tab pos="2865755" algn="ctr"/>
                <a:tab pos="5731510" algn="r"/>
                <a:tab pos="457200" algn="l"/>
              </a:tabLst>
            </a:pPr>
            <a:r>
              <a:rPr lang="en-ZA" sz="1600" i="1" dirty="0">
                <a:solidFill>
                  <a:srgbClr val="C00000"/>
                </a:solidFill>
                <a:effectLst>
                  <a:outerShdw blurRad="38100" dist="38100" dir="2700000" algn="tl">
                    <a:srgbClr val="000000">
                      <a:alpha val="43137"/>
                    </a:srgbClr>
                  </a:outerShdw>
                </a:effectLst>
                <a:ea typeface="Times New Roman"/>
                <a:cs typeface="Times New Roman"/>
              </a:rPr>
              <a:t>e</a:t>
            </a:r>
            <a:r>
              <a:rPr lang="en-ZA" sz="1600" i="1" dirty="0" smtClean="0">
                <a:solidFill>
                  <a:srgbClr val="C00000"/>
                </a:solidFill>
                <a:effectLst>
                  <a:outerShdw blurRad="38100" dist="38100" dir="2700000" algn="tl">
                    <a:srgbClr val="000000">
                      <a:alpha val="43137"/>
                    </a:srgbClr>
                  </a:outerShdw>
                </a:effectLst>
                <a:ea typeface="Times New Roman"/>
                <a:cs typeface="Times New Roman"/>
              </a:rPr>
              <a:t>xistence when the members</a:t>
            </a:r>
          </a:p>
          <a:p>
            <a:pPr marL="228600" indent="-228600">
              <a:lnSpc>
                <a:spcPct val="150000"/>
              </a:lnSpc>
              <a:tabLst>
                <a:tab pos="2865755" algn="ctr"/>
                <a:tab pos="5731510" algn="r"/>
                <a:tab pos="457200" algn="l"/>
              </a:tabLst>
            </a:pPr>
            <a:r>
              <a:rPr lang="en-ZA" sz="1600" i="1" dirty="0" smtClean="0">
                <a:solidFill>
                  <a:srgbClr val="C00000"/>
                </a:solidFill>
                <a:effectLst>
                  <a:outerShdw blurRad="38100" dist="38100" dir="2700000" algn="tl">
                    <a:srgbClr val="000000">
                      <a:alpha val="43137"/>
                    </a:srgbClr>
                  </a:outerShdw>
                </a:effectLst>
                <a:ea typeface="Times New Roman"/>
                <a:cs typeface="Times New Roman"/>
              </a:rPr>
              <a:t>decide </a:t>
            </a:r>
            <a:r>
              <a:rPr lang="en-ZA" sz="1600" i="1" dirty="0">
                <a:solidFill>
                  <a:srgbClr val="C00000"/>
                </a:solidFill>
                <a:effectLst>
                  <a:outerShdw blurRad="38100" dist="38100" dir="2700000" algn="tl">
                    <a:srgbClr val="000000">
                      <a:alpha val="43137"/>
                    </a:srgbClr>
                  </a:outerShdw>
                </a:effectLst>
                <a:ea typeface="Times New Roman"/>
                <a:cs typeface="Times New Roman"/>
              </a:rPr>
              <a:t>that it </a:t>
            </a:r>
            <a:r>
              <a:rPr lang="en-ZA" sz="1600" i="1" dirty="0" smtClean="0">
                <a:solidFill>
                  <a:srgbClr val="C00000"/>
                </a:solidFill>
                <a:effectLst>
                  <a:outerShdw blurRad="38100" dist="38100" dir="2700000" algn="tl">
                    <a:srgbClr val="000000">
                      <a:alpha val="43137"/>
                    </a:srgbClr>
                  </a:outerShdw>
                </a:effectLst>
                <a:ea typeface="Times New Roman"/>
                <a:cs typeface="Times New Roman"/>
              </a:rPr>
              <a:t>is no longer</a:t>
            </a:r>
          </a:p>
          <a:p>
            <a:pPr marL="228600" indent="-228600">
              <a:lnSpc>
                <a:spcPct val="150000"/>
              </a:lnSpc>
              <a:tabLst>
                <a:tab pos="2865755" algn="ctr"/>
                <a:tab pos="5731510" algn="r"/>
                <a:tab pos="457200" algn="l"/>
              </a:tabLst>
            </a:pPr>
            <a:r>
              <a:rPr lang="en-ZA" sz="1600" i="1" dirty="0" smtClean="0">
                <a:solidFill>
                  <a:srgbClr val="C00000"/>
                </a:solidFill>
                <a:effectLst>
                  <a:outerShdw blurRad="38100" dist="38100" dir="2700000" algn="tl">
                    <a:srgbClr val="000000">
                      <a:alpha val="43137"/>
                    </a:srgbClr>
                  </a:outerShdw>
                </a:effectLst>
                <a:ea typeface="Times New Roman"/>
                <a:cs typeface="Times New Roman"/>
              </a:rPr>
              <a:t>needed</a:t>
            </a:r>
            <a:r>
              <a:rPr lang="en-ZA" sz="1600" i="1" dirty="0">
                <a:solidFill>
                  <a:srgbClr val="C00000"/>
                </a:solidFill>
                <a:ea typeface="Times New Roman"/>
                <a:cs typeface="Times New Roman"/>
              </a:rPr>
              <a:t>.</a:t>
            </a:r>
          </a:p>
        </p:txBody>
      </p:sp>
      <p:pic>
        <p:nvPicPr>
          <p:cNvPr id="105" name="Picture 104"/>
          <p:cNvPicPr>
            <a:picLocks noChangeAspect="1" noChangeArrowheads="1"/>
          </p:cNvPicPr>
          <p:nvPr/>
        </p:nvPicPr>
        <p:blipFill>
          <a:blip r:embed="rId3" cstate="print"/>
          <a:srcRect/>
          <a:stretch>
            <a:fillRect/>
          </a:stretch>
        </p:blipFill>
        <p:spPr bwMode="auto">
          <a:xfrm>
            <a:off x="7926962" y="6297856"/>
            <a:ext cx="1091563" cy="511473"/>
          </a:xfrm>
          <a:prstGeom prst="rect">
            <a:avLst/>
          </a:prstGeom>
          <a:noFill/>
          <a:ln w="9525">
            <a:noFill/>
            <a:miter lim="800000"/>
            <a:headEnd/>
            <a:tailEnd/>
          </a:ln>
          <a:effectLst/>
        </p:spPr>
      </p:pic>
      <p:pic>
        <p:nvPicPr>
          <p:cNvPr id="106" name="Picture 105" descr="cmlogoDE copy"/>
          <p:cNvPicPr>
            <a:picLocks noChangeAspect="1" noChangeArrowheads="1"/>
          </p:cNvPicPr>
          <p:nvPr/>
        </p:nvPicPr>
        <p:blipFill>
          <a:blip r:embed="rId4" cstate="screen">
            <a:biLevel thresh="50000"/>
          </a:blip>
          <a:srcRect/>
          <a:stretch>
            <a:fillRect/>
          </a:stretch>
        </p:blipFill>
        <p:spPr bwMode="auto">
          <a:xfrm>
            <a:off x="154805" y="6292133"/>
            <a:ext cx="859639" cy="531798"/>
          </a:xfrm>
          <a:prstGeom prst="rect">
            <a:avLst/>
          </a:prstGeom>
          <a:noFill/>
          <a:ln w="9525">
            <a:noFill/>
            <a:miter lim="800000"/>
            <a:headEnd/>
            <a:tailEnd/>
          </a:ln>
          <a:effectLst/>
        </p:spPr>
      </p:pic>
    </p:spTree>
    <p:extLst>
      <p:ext uri="{BB962C8B-B14F-4D97-AF65-F5344CB8AC3E}">
        <p14:creationId xmlns:p14="http://schemas.microsoft.com/office/powerpoint/2010/main" xmlns="" val="141995804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3"/>
                                        </p:tgtEl>
                                        <p:attrNameLst>
                                          <p:attrName>style.visibility</p:attrName>
                                        </p:attrNameLst>
                                      </p:cBhvr>
                                      <p:to>
                                        <p:strVal val="visible"/>
                                      </p:to>
                                    </p:set>
                                    <p:animEffect transition="in" filter="fade">
                                      <p:cBhvr>
                                        <p:cTn id="14" dur="1000"/>
                                        <p:tgtEl>
                                          <p:spTgt spid="93"/>
                                        </p:tgtEl>
                                      </p:cBhvr>
                                    </p:animEffect>
                                    <p:anim calcmode="lin" valueType="num">
                                      <p:cBhvr>
                                        <p:cTn id="15" dur="1000" fill="hold"/>
                                        <p:tgtEl>
                                          <p:spTgt spid="93"/>
                                        </p:tgtEl>
                                        <p:attrNameLst>
                                          <p:attrName>ppt_x</p:attrName>
                                        </p:attrNameLst>
                                      </p:cBhvr>
                                      <p:tavLst>
                                        <p:tav tm="0">
                                          <p:val>
                                            <p:strVal val="#ppt_x"/>
                                          </p:val>
                                        </p:tav>
                                        <p:tav tm="100000">
                                          <p:val>
                                            <p:strVal val="#ppt_x"/>
                                          </p:val>
                                        </p:tav>
                                      </p:tavLst>
                                    </p:anim>
                                    <p:anim calcmode="lin" valueType="num">
                                      <p:cBhvr>
                                        <p:cTn id="16"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3"/>
                                        </p:tgtEl>
                                        <p:attrNameLst>
                                          <p:attrName>style.visibility</p:attrName>
                                        </p:attrNameLst>
                                      </p:cBhvr>
                                      <p:to>
                                        <p:strVal val="visible"/>
                                      </p:to>
                                    </p:set>
                                    <p:animEffect transition="in" filter="fade">
                                      <p:cBhvr>
                                        <p:cTn id="21" dur="1000"/>
                                        <p:tgtEl>
                                          <p:spTgt spid="103"/>
                                        </p:tgtEl>
                                      </p:cBhvr>
                                    </p:animEffect>
                                    <p:anim calcmode="lin" valueType="num">
                                      <p:cBhvr>
                                        <p:cTn id="22" dur="1000" fill="hold"/>
                                        <p:tgtEl>
                                          <p:spTgt spid="103"/>
                                        </p:tgtEl>
                                        <p:attrNameLst>
                                          <p:attrName>ppt_x</p:attrName>
                                        </p:attrNameLst>
                                      </p:cBhvr>
                                      <p:tavLst>
                                        <p:tav tm="0">
                                          <p:val>
                                            <p:strVal val="#ppt_x"/>
                                          </p:val>
                                        </p:tav>
                                        <p:tav tm="100000">
                                          <p:val>
                                            <p:strVal val="#ppt_x"/>
                                          </p:val>
                                        </p:tav>
                                      </p:tavLst>
                                    </p:anim>
                                    <p:anim calcmode="lin" valueType="num">
                                      <p:cBhvr>
                                        <p:cTn id="23"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04"/>
                                        </p:tgtEl>
                                        <p:attrNameLst>
                                          <p:attrName>style.visibility</p:attrName>
                                        </p:attrNameLst>
                                      </p:cBhvr>
                                      <p:to>
                                        <p:strVal val="visible"/>
                                      </p:to>
                                    </p:set>
                                    <p:anim calcmode="lin" valueType="num">
                                      <p:cBhvr additive="base">
                                        <p:cTn id="28" dur="500" fill="hold"/>
                                        <p:tgtEl>
                                          <p:spTgt spid="104"/>
                                        </p:tgtEl>
                                        <p:attrNameLst>
                                          <p:attrName>ppt_x</p:attrName>
                                        </p:attrNameLst>
                                      </p:cBhvr>
                                      <p:tavLst>
                                        <p:tav tm="0">
                                          <p:val>
                                            <p:strVal val="0-#ppt_w/2"/>
                                          </p:val>
                                        </p:tav>
                                        <p:tav tm="100000">
                                          <p:val>
                                            <p:strVal val="#ppt_x"/>
                                          </p:val>
                                        </p:tav>
                                      </p:tavLst>
                                    </p:anim>
                                    <p:anim calcmode="lin" valueType="num">
                                      <p:cBhvr additive="base">
                                        <p:cTn id="29" dur="500" fill="hold"/>
                                        <p:tgtEl>
                                          <p:spTgt spid="1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103" grpId="0"/>
      <p:bldP spid="10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0197" y="1340768"/>
            <a:ext cx="5188603" cy="206093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ZA"/>
          </a:p>
        </p:txBody>
      </p:sp>
      <p:sp>
        <p:nvSpPr>
          <p:cNvPr id="3" name="Rectangle 2"/>
          <p:cNvSpPr/>
          <p:nvPr/>
        </p:nvSpPr>
        <p:spPr>
          <a:xfrm>
            <a:off x="0" y="6237312"/>
            <a:ext cx="9144000" cy="620688"/>
          </a:xfrm>
          <a:prstGeom prst="rect">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ZA" sz="2000" b="1" dirty="0" smtClean="0">
                <a:solidFill>
                  <a:schemeClr val="bg1">
                    <a:lumMod val="95000"/>
                  </a:schemeClr>
                </a:solidFill>
                <a:effectLst>
                  <a:outerShdw blurRad="38100" dist="38100" dir="2700000" algn="tl">
                    <a:srgbClr val="000000">
                      <a:alpha val="43137"/>
                    </a:srgbClr>
                  </a:outerShdw>
                </a:effectLst>
              </a:rPr>
              <a:t>Leading the change to zero harm </a:t>
            </a:r>
            <a:endParaRPr lang="en-ZA" sz="2000" b="1" dirty="0">
              <a:solidFill>
                <a:schemeClr val="bg1">
                  <a:lumMod val="95000"/>
                </a:schemeClr>
              </a:solidFill>
              <a:effectLst>
                <a:outerShdw blurRad="38100" dist="38100" dir="2700000" algn="tl">
                  <a:srgbClr val="000000">
                    <a:alpha val="43137"/>
                  </a:srgbClr>
                </a:outerShdw>
              </a:effectLst>
            </a:endParaRPr>
          </a:p>
        </p:txBody>
      </p:sp>
      <p:sp>
        <p:nvSpPr>
          <p:cNvPr id="9" name="Rectangle 8"/>
          <p:cNvSpPr/>
          <p:nvPr/>
        </p:nvSpPr>
        <p:spPr>
          <a:xfrm>
            <a:off x="755576" y="764704"/>
            <a:ext cx="8388424" cy="943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itle 1"/>
          <p:cNvSpPr txBox="1">
            <a:spLocks/>
          </p:cNvSpPr>
          <p:nvPr/>
        </p:nvSpPr>
        <p:spPr>
          <a:xfrm>
            <a:off x="600596" y="243271"/>
            <a:ext cx="7643812" cy="504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2400" b="1" dirty="0">
                <a:latin typeface="Arial" pitchFamily="34" charset="0"/>
                <a:cs typeface="Arial" pitchFamily="34" charset="0"/>
              </a:rPr>
              <a:t>Adoption process </a:t>
            </a:r>
            <a:r>
              <a:rPr lang="en-ZA" sz="1600" b="1" dirty="0">
                <a:latin typeface="Arial" pitchFamily="34" charset="0"/>
                <a:cs typeface="Arial" pitchFamily="34" charset="0"/>
              </a:rPr>
              <a:t>(</a:t>
            </a:r>
            <a:r>
              <a:rPr lang="en-ZA" sz="1600" b="1" dirty="0" smtClean="0">
                <a:latin typeface="Arial" pitchFamily="34" charset="0"/>
                <a:cs typeface="Arial" pitchFamily="34" charset="0"/>
              </a:rPr>
              <a:t>steps </a:t>
            </a:r>
            <a:r>
              <a:rPr lang="en-ZA" sz="1600" b="1" dirty="0">
                <a:latin typeface="Arial" pitchFamily="34" charset="0"/>
                <a:cs typeface="Arial" pitchFamily="34" charset="0"/>
              </a:rPr>
              <a:t>1-8</a:t>
            </a:r>
            <a:r>
              <a:rPr lang="en-ZA" sz="1600" b="1" dirty="0" smtClean="0">
                <a:latin typeface="Arial" pitchFamily="34" charset="0"/>
                <a:cs typeface="Arial" pitchFamily="34" charset="0"/>
              </a:rPr>
              <a:t>) </a:t>
            </a:r>
            <a:endParaRPr lang="en-ZA" sz="1600" b="1" dirty="0">
              <a:latin typeface="Arial" pitchFamily="34" charset="0"/>
              <a:cs typeface="Arial" pitchFamily="34" charset="0"/>
            </a:endParaRPr>
          </a:p>
        </p:txBody>
      </p:sp>
      <p:pic>
        <p:nvPicPr>
          <p:cNvPr id="23" name="Picture 22"/>
          <p:cNvPicPr>
            <a:picLocks noChangeAspect="1" noChangeArrowheads="1"/>
          </p:cNvPicPr>
          <p:nvPr/>
        </p:nvPicPr>
        <p:blipFill>
          <a:blip r:embed="rId3" cstate="print"/>
          <a:srcRect/>
          <a:stretch>
            <a:fillRect/>
          </a:stretch>
        </p:blipFill>
        <p:spPr bwMode="auto">
          <a:xfrm>
            <a:off x="7926962" y="6297856"/>
            <a:ext cx="1091563" cy="511473"/>
          </a:xfrm>
          <a:prstGeom prst="rect">
            <a:avLst/>
          </a:prstGeom>
          <a:noFill/>
          <a:ln w="9525">
            <a:noFill/>
            <a:miter lim="800000"/>
            <a:headEnd/>
            <a:tailEnd/>
          </a:ln>
          <a:effectLst/>
        </p:spPr>
      </p:pic>
      <p:sp>
        <p:nvSpPr>
          <p:cNvPr id="24" name="Text Placeholder 4"/>
          <p:cNvSpPr txBox="1">
            <a:spLocks/>
          </p:cNvSpPr>
          <p:nvPr/>
        </p:nvSpPr>
        <p:spPr>
          <a:xfrm>
            <a:off x="6977678" y="80628"/>
            <a:ext cx="2130826" cy="252028"/>
          </a:xfrm>
          <a:prstGeom prst="rect">
            <a:avLst/>
          </a:prstGeom>
          <a:solidFill>
            <a:schemeClr val="bg1"/>
          </a:solidFill>
          <a:ln>
            <a:solidFill>
              <a:schemeClr val="tx1"/>
            </a:solidFill>
          </a:ln>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ZA" sz="1000" i="0" u="none" strike="noStrike" kern="1200" cap="none" spc="0" normalizeH="0" baseline="0" noProof="0" dirty="0" smtClean="0">
                <a:ln>
                  <a:noFill/>
                </a:ln>
                <a:effectLst/>
                <a:uLnTx/>
                <a:uFillTx/>
                <a:latin typeface="Arial" pitchFamily="34" charset="0"/>
                <a:cs typeface="Arial" pitchFamily="34" charset="0"/>
              </a:rPr>
              <a:t>MOSH Learning</a:t>
            </a:r>
            <a:r>
              <a:rPr kumimoji="0" lang="en-ZA" sz="1000" i="0" u="none" strike="noStrike" kern="1200" cap="none" spc="0" normalizeH="0" noProof="0" dirty="0" smtClean="0">
                <a:ln>
                  <a:noFill/>
                </a:ln>
                <a:effectLst/>
                <a:uLnTx/>
                <a:uFillTx/>
                <a:latin typeface="Arial" pitchFamily="34" charset="0"/>
                <a:cs typeface="Arial" pitchFamily="34" charset="0"/>
              </a:rPr>
              <a:t> Hub – </a:t>
            </a:r>
            <a:r>
              <a:rPr kumimoji="0" lang="en-ZA" sz="1000" i="0" u="none" strike="noStrike" kern="1200" cap="none" spc="0" normalizeH="0" noProof="0" dirty="0" smtClean="0">
                <a:ln>
                  <a:noFill/>
                </a:ln>
                <a:solidFill>
                  <a:srgbClr val="EAB200"/>
                </a:solidFill>
                <a:effectLst/>
                <a:uLnTx/>
                <a:uFillTx/>
                <a:latin typeface="Arial" pitchFamily="34" charset="0"/>
                <a:cs typeface="Arial" pitchFamily="34" charset="0"/>
              </a:rPr>
              <a:t>Dust Team</a:t>
            </a:r>
            <a:endParaRPr kumimoji="0" lang="en-ZA" sz="1000" i="0" u="none" strike="noStrike" kern="1200" cap="none" spc="0" normalizeH="0" baseline="0" noProof="0" dirty="0">
              <a:ln>
                <a:noFill/>
              </a:ln>
              <a:solidFill>
                <a:srgbClr val="EAB200"/>
              </a:solidFill>
              <a:effectLst/>
              <a:uLnTx/>
              <a:uFillTx/>
              <a:latin typeface="Arial" pitchFamily="34" charset="0"/>
              <a:cs typeface="Arial" pitchFamily="34" charset="0"/>
            </a:endParaRPr>
          </a:p>
        </p:txBody>
      </p:sp>
      <p:pic>
        <p:nvPicPr>
          <p:cNvPr id="19" name="Picture 18" descr="cmlogoDE copy"/>
          <p:cNvPicPr>
            <a:picLocks noChangeAspect="1" noChangeArrowheads="1"/>
          </p:cNvPicPr>
          <p:nvPr/>
        </p:nvPicPr>
        <p:blipFill>
          <a:blip r:embed="rId4" cstate="screen">
            <a:biLevel thresh="50000"/>
          </a:blip>
          <a:srcRect/>
          <a:stretch>
            <a:fillRect/>
          </a:stretch>
        </p:blipFill>
        <p:spPr bwMode="auto">
          <a:xfrm>
            <a:off x="154805" y="6292133"/>
            <a:ext cx="859639" cy="531798"/>
          </a:xfrm>
          <a:prstGeom prst="rect">
            <a:avLst/>
          </a:prstGeom>
          <a:noFill/>
          <a:ln w="9525">
            <a:noFill/>
            <a:miter lim="800000"/>
            <a:headEnd/>
            <a:tailEnd/>
          </a:ln>
          <a:effectLst/>
        </p:spPr>
      </p:pic>
      <p:sp>
        <p:nvSpPr>
          <p:cNvPr id="59" name="Flowchart: Alternate Process 58"/>
          <p:cNvSpPr/>
          <p:nvPr/>
        </p:nvSpPr>
        <p:spPr>
          <a:xfrm>
            <a:off x="396525" y="1601504"/>
            <a:ext cx="1512168" cy="1512168"/>
          </a:xfrm>
          <a:prstGeom prst="flowChartAlternateProcess">
            <a:avLst/>
          </a:prstGeom>
          <a:solidFill>
            <a:schemeClr val="bg1">
              <a:lumMod val="85000"/>
            </a:schemeClr>
          </a:solidFill>
          <a:ln>
            <a:noFill/>
          </a:ln>
          <a:effectLst>
            <a:reflection blurRad="6350" stA="52000" endA="300" endPos="35000" dir="5400000" sy="-100000" algn="bl" rotWithShape="0"/>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0" name="Flowchart: Alternate Process 59"/>
          <p:cNvSpPr/>
          <p:nvPr/>
        </p:nvSpPr>
        <p:spPr>
          <a:xfrm>
            <a:off x="2061093" y="1601504"/>
            <a:ext cx="1512168" cy="1512168"/>
          </a:xfrm>
          <a:prstGeom prst="flowChartAlternateProcess">
            <a:avLst/>
          </a:prstGeom>
          <a:solidFill>
            <a:schemeClr val="bg1">
              <a:lumMod val="85000"/>
            </a:schemeClr>
          </a:solidFill>
          <a:ln>
            <a:noFill/>
          </a:ln>
          <a:effectLst>
            <a:reflection blurRad="6350" stA="52000" endA="300" endPos="35000" dir="5400000" sy="-100000" algn="bl" rotWithShape="0"/>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1" name="Flowchart: Alternate Process 60"/>
          <p:cNvSpPr/>
          <p:nvPr/>
        </p:nvSpPr>
        <p:spPr>
          <a:xfrm>
            <a:off x="3725661" y="1601504"/>
            <a:ext cx="1512168" cy="1512168"/>
          </a:xfrm>
          <a:prstGeom prst="flowChartAlternateProcess">
            <a:avLst/>
          </a:prstGeom>
          <a:solidFill>
            <a:schemeClr val="bg1">
              <a:lumMod val="85000"/>
            </a:schemeClr>
          </a:solidFill>
          <a:ln>
            <a:noFill/>
          </a:ln>
          <a:effectLst>
            <a:reflection blurRad="6350" stA="52000" endA="300" endPos="35000" dir="5400000" sy="-100000" algn="bl" rotWithShape="0"/>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2" name="Flowchart: Alternate Process 61"/>
          <p:cNvSpPr/>
          <p:nvPr/>
        </p:nvSpPr>
        <p:spPr>
          <a:xfrm>
            <a:off x="5390229" y="1601504"/>
            <a:ext cx="1512168" cy="1512168"/>
          </a:xfrm>
          <a:prstGeom prst="flowChartAlternateProcess">
            <a:avLst/>
          </a:prstGeom>
          <a:solidFill>
            <a:schemeClr val="bg1">
              <a:lumMod val="85000"/>
            </a:schemeClr>
          </a:solidFill>
          <a:ln>
            <a:noFill/>
          </a:ln>
          <a:effectLst>
            <a:reflection blurRad="6350" stA="52000" endA="300" endPos="35000" dir="5400000" sy="-100000" algn="bl" rotWithShape="0"/>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3" name="Flowchart: Alternate Process 62"/>
          <p:cNvSpPr/>
          <p:nvPr/>
        </p:nvSpPr>
        <p:spPr>
          <a:xfrm>
            <a:off x="5343408" y="3689735"/>
            <a:ext cx="1512168" cy="1512168"/>
          </a:xfrm>
          <a:prstGeom prst="flowChartAlternateProcess">
            <a:avLst/>
          </a:prstGeom>
          <a:solidFill>
            <a:schemeClr val="bg1">
              <a:lumMod val="85000"/>
            </a:schemeClr>
          </a:solidFill>
          <a:ln>
            <a:noFill/>
          </a:ln>
          <a:effectLst>
            <a:reflection blurRad="6350" stA="52000" endA="300" endPos="35000" dir="5400000" sy="-100000" algn="bl" rotWithShape="0"/>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4" name="TextBox 63"/>
          <p:cNvSpPr txBox="1"/>
          <p:nvPr/>
        </p:nvSpPr>
        <p:spPr>
          <a:xfrm>
            <a:off x="396525" y="1745520"/>
            <a:ext cx="1512168" cy="246221"/>
          </a:xfrm>
          <a:prstGeom prst="rect">
            <a:avLst/>
          </a:prstGeom>
          <a:noFill/>
        </p:spPr>
        <p:txBody>
          <a:bodyPr wrap="square" rtlCol="0">
            <a:spAutoFit/>
          </a:bodyPr>
          <a:lstStyle/>
          <a:p>
            <a:pPr algn="ctr"/>
            <a:r>
              <a:rPr lang="en-ZA" sz="1000" b="1" dirty="0" smtClean="0">
                <a:latin typeface="Arial" pitchFamily="34" charset="0"/>
                <a:cs typeface="Arial" pitchFamily="34" charset="0"/>
              </a:rPr>
              <a:t>Step1</a:t>
            </a:r>
            <a:endParaRPr lang="en-ZA" sz="1000" b="1" dirty="0">
              <a:latin typeface="Arial" pitchFamily="34" charset="0"/>
              <a:cs typeface="Arial" pitchFamily="34" charset="0"/>
            </a:endParaRPr>
          </a:p>
        </p:txBody>
      </p:sp>
      <p:sp>
        <p:nvSpPr>
          <p:cNvPr id="65" name="TextBox 64"/>
          <p:cNvSpPr txBox="1"/>
          <p:nvPr/>
        </p:nvSpPr>
        <p:spPr>
          <a:xfrm>
            <a:off x="2061093" y="1745520"/>
            <a:ext cx="1512168" cy="246221"/>
          </a:xfrm>
          <a:prstGeom prst="rect">
            <a:avLst/>
          </a:prstGeom>
          <a:noFill/>
        </p:spPr>
        <p:txBody>
          <a:bodyPr wrap="square" rtlCol="0">
            <a:spAutoFit/>
          </a:bodyPr>
          <a:lstStyle/>
          <a:p>
            <a:pPr algn="ctr"/>
            <a:r>
              <a:rPr lang="en-ZA" sz="1000" b="1" dirty="0" smtClean="0">
                <a:latin typeface="Arial" pitchFamily="34" charset="0"/>
                <a:cs typeface="Arial" pitchFamily="34" charset="0"/>
              </a:rPr>
              <a:t>Step2</a:t>
            </a:r>
            <a:endParaRPr lang="en-ZA" sz="1000" b="1" dirty="0">
              <a:latin typeface="Arial" pitchFamily="34" charset="0"/>
              <a:cs typeface="Arial" pitchFamily="34" charset="0"/>
            </a:endParaRPr>
          </a:p>
        </p:txBody>
      </p:sp>
      <p:sp>
        <p:nvSpPr>
          <p:cNvPr id="66" name="TextBox 65"/>
          <p:cNvSpPr txBox="1"/>
          <p:nvPr/>
        </p:nvSpPr>
        <p:spPr>
          <a:xfrm>
            <a:off x="3725661" y="1745520"/>
            <a:ext cx="1494622" cy="246221"/>
          </a:xfrm>
          <a:prstGeom prst="rect">
            <a:avLst/>
          </a:prstGeom>
          <a:noFill/>
        </p:spPr>
        <p:txBody>
          <a:bodyPr wrap="square" rtlCol="0">
            <a:spAutoFit/>
          </a:bodyPr>
          <a:lstStyle/>
          <a:p>
            <a:pPr algn="ctr"/>
            <a:r>
              <a:rPr lang="en-ZA" sz="1000" b="1" dirty="0" smtClean="0">
                <a:latin typeface="Arial" pitchFamily="34" charset="0"/>
                <a:cs typeface="Arial" pitchFamily="34" charset="0"/>
              </a:rPr>
              <a:t>Step3</a:t>
            </a:r>
            <a:endParaRPr lang="en-ZA" sz="1000" b="1" dirty="0">
              <a:latin typeface="Arial" pitchFamily="34" charset="0"/>
              <a:cs typeface="Arial" pitchFamily="34" charset="0"/>
            </a:endParaRPr>
          </a:p>
        </p:txBody>
      </p:sp>
      <p:sp>
        <p:nvSpPr>
          <p:cNvPr id="67" name="TextBox 66"/>
          <p:cNvSpPr txBox="1"/>
          <p:nvPr/>
        </p:nvSpPr>
        <p:spPr>
          <a:xfrm>
            <a:off x="5150700" y="1745520"/>
            <a:ext cx="2011701" cy="246221"/>
          </a:xfrm>
          <a:prstGeom prst="rect">
            <a:avLst/>
          </a:prstGeom>
          <a:noFill/>
        </p:spPr>
        <p:txBody>
          <a:bodyPr wrap="square" rtlCol="0">
            <a:spAutoFit/>
          </a:bodyPr>
          <a:lstStyle/>
          <a:p>
            <a:pPr algn="ctr"/>
            <a:r>
              <a:rPr lang="en-ZA" sz="1000" b="1" dirty="0" smtClean="0">
                <a:latin typeface="Arial" pitchFamily="34" charset="0"/>
                <a:cs typeface="Arial" pitchFamily="34" charset="0"/>
              </a:rPr>
              <a:t>Step4</a:t>
            </a:r>
            <a:endParaRPr lang="en-ZA" sz="1000" b="1" dirty="0">
              <a:latin typeface="Arial" pitchFamily="34" charset="0"/>
              <a:cs typeface="Arial" pitchFamily="34" charset="0"/>
            </a:endParaRPr>
          </a:p>
        </p:txBody>
      </p:sp>
      <p:sp>
        <p:nvSpPr>
          <p:cNvPr id="68" name="TextBox 67"/>
          <p:cNvSpPr txBox="1"/>
          <p:nvPr/>
        </p:nvSpPr>
        <p:spPr>
          <a:xfrm>
            <a:off x="5343408" y="3833751"/>
            <a:ext cx="1512168" cy="246221"/>
          </a:xfrm>
          <a:prstGeom prst="rect">
            <a:avLst/>
          </a:prstGeom>
          <a:noFill/>
        </p:spPr>
        <p:txBody>
          <a:bodyPr wrap="square" rtlCol="0">
            <a:spAutoFit/>
          </a:bodyPr>
          <a:lstStyle/>
          <a:p>
            <a:pPr algn="ctr"/>
            <a:r>
              <a:rPr lang="en-ZA" sz="1000" b="1" dirty="0" smtClean="0">
                <a:latin typeface="Arial" pitchFamily="34" charset="0"/>
                <a:cs typeface="Arial" pitchFamily="34" charset="0"/>
              </a:rPr>
              <a:t>Step5</a:t>
            </a:r>
            <a:endParaRPr lang="en-ZA" sz="1000" b="1" dirty="0">
              <a:latin typeface="Arial" pitchFamily="34" charset="0"/>
              <a:cs typeface="Arial" pitchFamily="34" charset="0"/>
            </a:endParaRPr>
          </a:p>
        </p:txBody>
      </p:sp>
      <p:sp>
        <p:nvSpPr>
          <p:cNvPr id="69" name="TextBox 68"/>
          <p:cNvSpPr txBox="1"/>
          <p:nvPr/>
        </p:nvSpPr>
        <p:spPr>
          <a:xfrm>
            <a:off x="497140" y="1988841"/>
            <a:ext cx="1319672" cy="830997"/>
          </a:xfrm>
          <a:prstGeom prst="rect">
            <a:avLst/>
          </a:prstGeom>
          <a:gradFill flip="none" rotWithShape="1">
            <a:gsLst>
              <a:gs pos="0">
                <a:srgbClr val="66FF33">
                  <a:shade val="30000"/>
                  <a:satMod val="115000"/>
                </a:srgbClr>
              </a:gs>
              <a:gs pos="20000">
                <a:srgbClr val="66FF33">
                  <a:shade val="67500"/>
                  <a:satMod val="115000"/>
                </a:srgbClr>
              </a:gs>
              <a:gs pos="100000">
                <a:srgbClr val="66FF33">
                  <a:shade val="100000"/>
                  <a:satMod val="115000"/>
                </a:srgbClr>
              </a:gs>
            </a:gsLst>
            <a:lin ang="16200000" scaled="1"/>
            <a:tileRect/>
          </a:gradFill>
        </p:spPr>
        <p:txBody>
          <a:bodyPr wrap="square" rtlCol="0">
            <a:spAutoFit/>
          </a:bodyPr>
          <a:lstStyle/>
          <a:p>
            <a:pPr lvl="0" algn="ctr"/>
            <a:r>
              <a:rPr lang="en-ZA" sz="1200" dirty="0">
                <a:solidFill>
                  <a:schemeClr val="bg1"/>
                </a:solidFill>
                <a:effectLst>
                  <a:outerShdw blurRad="38100" dist="38100" dir="2700000" algn="tl">
                    <a:srgbClr val="000000">
                      <a:alpha val="43137"/>
                    </a:srgbClr>
                  </a:outerShdw>
                </a:effectLst>
                <a:latin typeface="Arial" pitchFamily="34" charset="0"/>
                <a:cs typeface="Arial" pitchFamily="34" charset="0"/>
              </a:rPr>
              <a:t>Facilitate the adoption </a:t>
            </a:r>
            <a:r>
              <a:rPr lang="en-ZA" sz="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decision</a:t>
            </a:r>
          </a:p>
          <a:p>
            <a:pPr lvl="0" algn="ctr"/>
            <a:endParaRPr lang="en-ZA" sz="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0" name="TextBox 69"/>
          <p:cNvSpPr txBox="1"/>
          <p:nvPr/>
        </p:nvSpPr>
        <p:spPr>
          <a:xfrm>
            <a:off x="2156710" y="1988840"/>
            <a:ext cx="1320660" cy="830997"/>
          </a:xfrm>
          <a:prstGeom prst="rect">
            <a:avLst/>
          </a:prstGeom>
          <a:gradFill flip="none" rotWithShape="1">
            <a:gsLst>
              <a:gs pos="0">
                <a:srgbClr val="CC00FF">
                  <a:shade val="30000"/>
                  <a:satMod val="115000"/>
                </a:srgbClr>
              </a:gs>
              <a:gs pos="20000">
                <a:srgbClr val="CC00FF">
                  <a:shade val="67500"/>
                  <a:satMod val="115000"/>
                </a:srgbClr>
              </a:gs>
              <a:gs pos="100000">
                <a:srgbClr val="CC00FF">
                  <a:shade val="100000"/>
                  <a:satMod val="115000"/>
                </a:srgbClr>
              </a:gs>
            </a:gsLst>
            <a:lin ang="16200000" scaled="1"/>
            <a:tileRect/>
          </a:gradFill>
        </p:spPr>
        <p:txBody>
          <a:bodyPr wrap="square" rtlCol="0">
            <a:spAutoFit/>
          </a:bodyPr>
          <a:lstStyle/>
          <a:p>
            <a:pPr lvl="0" algn="ctr"/>
            <a:r>
              <a:rPr lang="en-ZA" sz="1200" dirty="0">
                <a:solidFill>
                  <a:schemeClr val="bg1"/>
                </a:solidFill>
                <a:effectLst>
                  <a:outerShdw blurRad="38100" dist="38100" dir="2700000" algn="tl">
                    <a:srgbClr val="000000">
                      <a:alpha val="43137"/>
                    </a:srgbClr>
                  </a:outerShdw>
                </a:effectLst>
                <a:latin typeface="Arial" pitchFamily="34" charset="0"/>
                <a:cs typeface="Arial" pitchFamily="34" charset="0"/>
              </a:rPr>
              <a:t>Secure support for </a:t>
            </a:r>
            <a:r>
              <a:rPr lang="en-ZA" sz="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adoption</a:t>
            </a:r>
          </a:p>
          <a:p>
            <a:pPr lvl="0" algn="ctr"/>
            <a:endParaRPr lang="en-ZA" sz="12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0" algn="ctr"/>
            <a:endParaRPr lang="en-ZA" sz="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3" name="TextBox 72"/>
          <p:cNvSpPr txBox="1"/>
          <p:nvPr/>
        </p:nvSpPr>
        <p:spPr>
          <a:xfrm>
            <a:off x="3827729" y="1988841"/>
            <a:ext cx="1310666" cy="830997"/>
          </a:xfrm>
          <a:prstGeom prst="rect">
            <a:avLst/>
          </a:prstGeom>
          <a:gradFill flip="none" rotWithShape="1">
            <a:gsLst>
              <a:gs pos="0">
                <a:schemeClr val="bg2">
                  <a:lumMod val="10000"/>
                </a:schemeClr>
              </a:gs>
              <a:gs pos="20000">
                <a:schemeClr val="bg2">
                  <a:lumMod val="25000"/>
                </a:schemeClr>
              </a:gs>
              <a:gs pos="100000">
                <a:schemeClr val="bg2">
                  <a:lumMod val="75000"/>
                </a:schemeClr>
              </a:gs>
            </a:gsLst>
            <a:lin ang="16200000" scaled="1"/>
            <a:tileRect/>
          </a:gradFill>
        </p:spPr>
        <p:txBody>
          <a:bodyPr wrap="square" rtlCol="0">
            <a:spAutoFit/>
          </a:bodyPr>
          <a:lstStyle/>
          <a:p>
            <a:pPr lvl="0" algn="ctr"/>
            <a:r>
              <a:rPr lang="en-ZA" sz="1200" dirty="0">
                <a:solidFill>
                  <a:schemeClr val="bg1"/>
                </a:solidFill>
                <a:effectLst>
                  <a:outerShdw blurRad="38100" dist="38100" dir="2700000" algn="tl">
                    <a:srgbClr val="000000">
                      <a:alpha val="43137"/>
                    </a:srgbClr>
                  </a:outerShdw>
                </a:effectLst>
                <a:latin typeface="Arial" pitchFamily="34" charset="0"/>
                <a:cs typeface="Arial" pitchFamily="34" charset="0"/>
              </a:rPr>
              <a:t>Establish </a:t>
            </a:r>
            <a:r>
              <a:rPr lang="en-ZA" sz="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an </a:t>
            </a:r>
            <a:r>
              <a:rPr lang="en-ZA" sz="1200" dirty="0">
                <a:solidFill>
                  <a:schemeClr val="bg1"/>
                </a:solidFill>
                <a:effectLst>
                  <a:outerShdw blurRad="38100" dist="38100" dir="2700000" algn="tl">
                    <a:srgbClr val="000000">
                      <a:alpha val="43137"/>
                    </a:srgbClr>
                  </a:outerShdw>
                </a:effectLst>
                <a:latin typeface="Arial" pitchFamily="34" charset="0"/>
                <a:cs typeface="Arial" pitchFamily="34" charset="0"/>
              </a:rPr>
              <a:t>effective mine adoption </a:t>
            </a:r>
            <a:r>
              <a:rPr lang="en-ZA" sz="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team</a:t>
            </a:r>
          </a:p>
          <a:p>
            <a:pPr lvl="0" algn="ctr"/>
            <a:endParaRPr lang="en-ZA" sz="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4" name="TextBox 73"/>
          <p:cNvSpPr txBox="1"/>
          <p:nvPr/>
        </p:nvSpPr>
        <p:spPr>
          <a:xfrm>
            <a:off x="5474412" y="2000050"/>
            <a:ext cx="1344520" cy="830997"/>
          </a:xfrm>
          <a:prstGeom prst="rect">
            <a:avLst/>
          </a:prstGeom>
          <a:gradFill flip="none" rotWithShape="1">
            <a:gsLst>
              <a:gs pos="0">
                <a:srgbClr val="FF33CC">
                  <a:shade val="30000"/>
                  <a:satMod val="115000"/>
                </a:srgbClr>
              </a:gs>
              <a:gs pos="20000">
                <a:srgbClr val="FF33CC">
                  <a:shade val="67500"/>
                  <a:satMod val="115000"/>
                </a:srgbClr>
              </a:gs>
              <a:gs pos="100000">
                <a:srgbClr val="FF33CC">
                  <a:shade val="100000"/>
                  <a:satMod val="115000"/>
                </a:srgbClr>
              </a:gs>
            </a:gsLst>
            <a:lin ang="16200000" scaled="1"/>
            <a:tileRect/>
          </a:gradFill>
        </p:spPr>
        <p:txBody>
          <a:bodyPr wrap="square" rtlCol="0">
            <a:spAutoFit/>
          </a:bodyPr>
          <a:lstStyle/>
          <a:p>
            <a:pPr lvl="0" algn="ctr"/>
            <a:r>
              <a:rPr lang="en-ZA" sz="1200" dirty="0">
                <a:solidFill>
                  <a:schemeClr val="bg1"/>
                </a:solidFill>
                <a:effectLst>
                  <a:outerShdw blurRad="38100" dist="38100" dir="2700000" algn="tl">
                    <a:srgbClr val="000000">
                      <a:alpha val="43137"/>
                    </a:srgbClr>
                  </a:outerShdw>
                </a:effectLst>
                <a:latin typeface="Arial" pitchFamily="34" charset="0"/>
                <a:cs typeface="Arial" pitchFamily="34" charset="0"/>
              </a:rPr>
              <a:t>Prepare initial plan for </a:t>
            </a:r>
            <a:r>
              <a:rPr lang="en-ZA" sz="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adoption</a:t>
            </a:r>
          </a:p>
          <a:p>
            <a:pPr lvl="0" algn="ctr"/>
            <a:endParaRPr lang="en-ZA" sz="12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0" algn="ctr"/>
            <a:endParaRPr lang="en-ZA" sz="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5" name="TextBox 74"/>
          <p:cNvSpPr txBox="1"/>
          <p:nvPr/>
        </p:nvSpPr>
        <p:spPr>
          <a:xfrm>
            <a:off x="5430045" y="4088281"/>
            <a:ext cx="1346208" cy="830997"/>
          </a:xfrm>
          <a:prstGeom prst="rect">
            <a:avLst/>
          </a:prstGeom>
          <a:gradFill flip="none" rotWithShape="1">
            <a:gsLst>
              <a:gs pos="0">
                <a:srgbClr val="FF3300">
                  <a:shade val="30000"/>
                  <a:satMod val="115000"/>
                </a:srgbClr>
              </a:gs>
              <a:gs pos="20000">
                <a:srgbClr val="FF3300">
                  <a:shade val="67500"/>
                  <a:satMod val="115000"/>
                </a:srgbClr>
              </a:gs>
              <a:gs pos="100000">
                <a:srgbClr val="FF3300">
                  <a:shade val="100000"/>
                  <a:satMod val="115000"/>
                </a:srgbClr>
              </a:gs>
            </a:gsLst>
            <a:lin ang="16200000" scaled="1"/>
            <a:tileRect/>
          </a:gradFill>
        </p:spPr>
        <p:txBody>
          <a:bodyPr wrap="square" rtlCol="0">
            <a:spAutoFit/>
          </a:bodyPr>
          <a:lstStyle/>
          <a:p>
            <a:pPr lvl="0" algn="ctr"/>
            <a:r>
              <a:rPr lang="en-ZA" sz="1200" dirty="0">
                <a:solidFill>
                  <a:schemeClr val="bg1"/>
                </a:solidFill>
                <a:effectLst>
                  <a:outerShdw blurRad="38100" dist="38100" dir="2700000" algn="tl">
                    <a:srgbClr val="000000">
                      <a:alpha val="43137"/>
                    </a:srgbClr>
                  </a:outerShdw>
                </a:effectLst>
                <a:latin typeface="Arial" pitchFamily="34" charset="0"/>
                <a:cs typeface="Arial" pitchFamily="34" charset="0"/>
              </a:rPr>
              <a:t>Initiate baseline monitoring </a:t>
            </a:r>
            <a:r>
              <a:rPr lang="en-ZA" sz="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programme</a:t>
            </a:r>
          </a:p>
          <a:p>
            <a:pPr lvl="0" algn="ctr"/>
            <a:endParaRPr lang="en-ZA" sz="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6" name="Right Arrow 75"/>
          <p:cNvSpPr/>
          <p:nvPr/>
        </p:nvSpPr>
        <p:spPr>
          <a:xfrm>
            <a:off x="1794866" y="2852936"/>
            <a:ext cx="472573" cy="432048"/>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7" name="Right Arrow 76"/>
          <p:cNvSpPr/>
          <p:nvPr/>
        </p:nvSpPr>
        <p:spPr>
          <a:xfrm>
            <a:off x="3459005" y="2852936"/>
            <a:ext cx="472573" cy="432048"/>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8" name="Right Arrow 77"/>
          <p:cNvSpPr/>
          <p:nvPr/>
        </p:nvSpPr>
        <p:spPr>
          <a:xfrm>
            <a:off x="5138395" y="2852936"/>
            <a:ext cx="472573" cy="432048"/>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9" name="Right Arrow 78"/>
          <p:cNvSpPr/>
          <p:nvPr/>
        </p:nvSpPr>
        <p:spPr>
          <a:xfrm rot="5400000">
            <a:off x="5815115" y="3185683"/>
            <a:ext cx="576067" cy="432048"/>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1" name="Flowchart: Alternate Process 80"/>
          <p:cNvSpPr/>
          <p:nvPr/>
        </p:nvSpPr>
        <p:spPr>
          <a:xfrm>
            <a:off x="395536" y="3689735"/>
            <a:ext cx="1512168" cy="1512168"/>
          </a:xfrm>
          <a:prstGeom prst="flowChartAlternateProcess">
            <a:avLst/>
          </a:prstGeom>
          <a:solidFill>
            <a:schemeClr val="bg1">
              <a:lumMod val="85000"/>
            </a:schemeClr>
          </a:solidFill>
          <a:ln>
            <a:noFill/>
          </a:ln>
          <a:effectLst>
            <a:reflection blurRad="6350" stA="52000" endA="300" endPos="35000" dir="5400000" sy="-100000" algn="bl" rotWithShape="0"/>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2" name="Flowchart: Alternate Process 81"/>
          <p:cNvSpPr/>
          <p:nvPr/>
        </p:nvSpPr>
        <p:spPr>
          <a:xfrm>
            <a:off x="2060104" y="3689735"/>
            <a:ext cx="1512168" cy="1512168"/>
          </a:xfrm>
          <a:prstGeom prst="flowChartAlternateProcess">
            <a:avLst/>
          </a:prstGeom>
          <a:solidFill>
            <a:schemeClr val="bg1">
              <a:lumMod val="85000"/>
            </a:schemeClr>
          </a:solidFill>
          <a:ln>
            <a:noFill/>
          </a:ln>
          <a:effectLst>
            <a:reflection blurRad="6350" stA="52000" endA="300" endPos="35000" dir="5400000" sy="-100000" algn="bl" rotWithShape="0"/>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3" name="Flowchart: Alternate Process 82"/>
          <p:cNvSpPr/>
          <p:nvPr/>
        </p:nvSpPr>
        <p:spPr>
          <a:xfrm>
            <a:off x="3724672" y="3689735"/>
            <a:ext cx="1512168" cy="1512168"/>
          </a:xfrm>
          <a:prstGeom prst="flowChartAlternateProcess">
            <a:avLst/>
          </a:prstGeom>
          <a:solidFill>
            <a:schemeClr val="bg1">
              <a:lumMod val="85000"/>
            </a:schemeClr>
          </a:solidFill>
          <a:ln>
            <a:noFill/>
          </a:ln>
          <a:effectLst>
            <a:reflection blurRad="6350" stA="52000" endA="300" endPos="35000" dir="5400000" sy="-100000" algn="bl" rotWithShape="0"/>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4" name="TextBox 83"/>
          <p:cNvSpPr txBox="1"/>
          <p:nvPr/>
        </p:nvSpPr>
        <p:spPr>
          <a:xfrm>
            <a:off x="395536" y="3833751"/>
            <a:ext cx="1512168" cy="246221"/>
          </a:xfrm>
          <a:prstGeom prst="rect">
            <a:avLst/>
          </a:prstGeom>
          <a:noFill/>
        </p:spPr>
        <p:txBody>
          <a:bodyPr wrap="square" rtlCol="0">
            <a:spAutoFit/>
          </a:bodyPr>
          <a:lstStyle/>
          <a:p>
            <a:pPr algn="ctr"/>
            <a:r>
              <a:rPr lang="en-ZA" sz="1000" b="1" dirty="0" smtClean="0">
                <a:latin typeface="Arial" pitchFamily="34" charset="0"/>
                <a:cs typeface="Arial" pitchFamily="34" charset="0"/>
              </a:rPr>
              <a:t>Step8</a:t>
            </a:r>
            <a:endParaRPr lang="en-ZA" sz="1000" b="1" dirty="0">
              <a:latin typeface="Arial" pitchFamily="34" charset="0"/>
              <a:cs typeface="Arial" pitchFamily="34" charset="0"/>
            </a:endParaRPr>
          </a:p>
        </p:txBody>
      </p:sp>
      <p:sp>
        <p:nvSpPr>
          <p:cNvPr id="85" name="TextBox 84"/>
          <p:cNvSpPr txBox="1"/>
          <p:nvPr/>
        </p:nvSpPr>
        <p:spPr>
          <a:xfrm>
            <a:off x="2060104" y="3833751"/>
            <a:ext cx="1512168" cy="246221"/>
          </a:xfrm>
          <a:prstGeom prst="rect">
            <a:avLst/>
          </a:prstGeom>
          <a:noFill/>
        </p:spPr>
        <p:txBody>
          <a:bodyPr wrap="square" rtlCol="0">
            <a:spAutoFit/>
          </a:bodyPr>
          <a:lstStyle/>
          <a:p>
            <a:pPr algn="ctr"/>
            <a:r>
              <a:rPr lang="en-ZA" sz="1000" b="1" dirty="0" smtClean="0">
                <a:latin typeface="Arial" pitchFamily="34" charset="0"/>
                <a:cs typeface="Arial" pitchFamily="34" charset="0"/>
              </a:rPr>
              <a:t>Step7</a:t>
            </a:r>
            <a:endParaRPr lang="en-ZA" sz="1000" b="1" dirty="0">
              <a:latin typeface="Arial" pitchFamily="34" charset="0"/>
              <a:cs typeface="Arial" pitchFamily="34" charset="0"/>
            </a:endParaRPr>
          </a:p>
        </p:txBody>
      </p:sp>
      <p:sp>
        <p:nvSpPr>
          <p:cNvPr id="86" name="TextBox 85"/>
          <p:cNvSpPr txBox="1"/>
          <p:nvPr/>
        </p:nvSpPr>
        <p:spPr>
          <a:xfrm>
            <a:off x="3724672" y="3833751"/>
            <a:ext cx="1494622" cy="246221"/>
          </a:xfrm>
          <a:prstGeom prst="rect">
            <a:avLst/>
          </a:prstGeom>
          <a:noFill/>
        </p:spPr>
        <p:txBody>
          <a:bodyPr wrap="square" rtlCol="0">
            <a:spAutoFit/>
          </a:bodyPr>
          <a:lstStyle/>
          <a:p>
            <a:pPr algn="ctr"/>
            <a:r>
              <a:rPr lang="en-ZA" sz="1000" b="1" dirty="0" smtClean="0">
                <a:latin typeface="Arial" pitchFamily="34" charset="0"/>
                <a:cs typeface="Arial" pitchFamily="34" charset="0"/>
              </a:rPr>
              <a:t>Step6</a:t>
            </a:r>
            <a:endParaRPr lang="en-ZA" sz="1000" b="1" dirty="0">
              <a:latin typeface="Arial" pitchFamily="34" charset="0"/>
              <a:cs typeface="Arial" pitchFamily="34" charset="0"/>
            </a:endParaRPr>
          </a:p>
        </p:txBody>
      </p:sp>
      <p:sp>
        <p:nvSpPr>
          <p:cNvPr id="87" name="TextBox 86"/>
          <p:cNvSpPr txBox="1"/>
          <p:nvPr/>
        </p:nvSpPr>
        <p:spPr>
          <a:xfrm>
            <a:off x="496151" y="4077072"/>
            <a:ext cx="1319672" cy="830997"/>
          </a:xfrm>
          <a:prstGeom prst="rect">
            <a:avLst/>
          </a:prstGeom>
          <a:gradFill flip="none" rotWithShape="1">
            <a:gsLst>
              <a:gs pos="0">
                <a:schemeClr val="bg2">
                  <a:lumMod val="25000"/>
                </a:schemeClr>
              </a:gs>
              <a:gs pos="50000">
                <a:schemeClr val="bg2">
                  <a:lumMod val="50000"/>
                </a:schemeClr>
              </a:gs>
              <a:gs pos="100000">
                <a:schemeClr val="bg2">
                  <a:lumMod val="75000"/>
                  <a:shade val="100000"/>
                  <a:satMod val="115000"/>
                </a:schemeClr>
              </a:gs>
            </a:gsLst>
            <a:lin ang="16200000" scaled="1"/>
            <a:tileRect/>
          </a:gradFill>
        </p:spPr>
        <p:txBody>
          <a:bodyPr wrap="square" rtlCol="0">
            <a:spAutoFit/>
          </a:bodyPr>
          <a:lstStyle/>
          <a:p>
            <a:pPr lvl="0" algn="ctr"/>
            <a:r>
              <a:rPr lang="en-ZA" sz="1200" dirty="0">
                <a:solidFill>
                  <a:schemeClr val="bg1"/>
                </a:solidFill>
                <a:effectLst>
                  <a:outerShdw blurRad="38100" dist="38100" dir="2700000" algn="tl">
                    <a:srgbClr val="000000">
                      <a:alpha val="43137"/>
                    </a:srgbClr>
                  </a:outerShdw>
                </a:effectLst>
                <a:latin typeface="Arial" pitchFamily="34" charset="0"/>
                <a:cs typeface="Arial" pitchFamily="34" charset="0"/>
              </a:rPr>
              <a:t>Plan and conduct direct enquiries</a:t>
            </a:r>
          </a:p>
          <a:p>
            <a:pPr lvl="0" algn="ctr"/>
            <a:endParaRPr lang="en-ZA" sz="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88" name="TextBox 87"/>
          <p:cNvSpPr txBox="1"/>
          <p:nvPr/>
        </p:nvSpPr>
        <p:spPr>
          <a:xfrm>
            <a:off x="2155721" y="4077071"/>
            <a:ext cx="1320660" cy="830997"/>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p:spPr>
        <p:txBody>
          <a:bodyPr wrap="square" rtlCol="0">
            <a:spAutoFit/>
          </a:bodyPr>
          <a:lstStyle/>
          <a:p>
            <a:pPr lvl="0" algn="ctr"/>
            <a:r>
              <a:rPr lang="en-ZA" sz="1200" dirty="0">
                <a:solidFill>
                  <a:schemeClr val="bg1"/>
                </a:solidFill>
                <a:effectLst>
                  <a:outerShdw blurRad="38100" dist="38100" dir="2700000" algn="tl">
                    <a:srgbClr val="000000">
                      <a:alpha val="43137"/>
                    </a:srgbClr>
                  </a:outerShdw>
                </a:effectLst>
                <a:latin typeface="Arial" pitchFamily="34" charset="0"/>
                <a:cs typeface="Arial" pitchFamily="34" charset="0"/>
              </a:rPr>
              <a:t>Update key stakeholders on </a:t>
            </a:r>
            <a:r>
              <a:rPr lang="en-ZA" sz="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progress</a:t>
            </a:r>
          </a:p>
          <a:p>
            <a:pPr lvl="0" algn="ctr"/>
            <a:endParaRPr lang="en-ZA" sz="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89" name="TextBox 88"/>
          <p:cNvSpPr txBox="1"/>
          <p:nvPr/>
        </p:nvSpPr>
        <p:spPr>
          <a:xfrm>
            <a:off x="3826740" y="4077072"/>
            <a:ext cx="1310666" cy="830997"/>
          </a:xfrm>
          <a:prstGeom prst="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16200000" scaled="1"/>
            <a:tileRect/>
          </a:gradFill>
        </p:spPr>
        <p:txBody>
          <a:bodyPr wrap="square" rtlCol="0">
            <a:spAutoFit/>
          </a:bodyPr>
          <a:lstStyle/>
          <a:p>
            <a:pPr lvl="0" algn="ctr"/>
            <a:r>
              <a:rPr lang="en-ZA" sz="1200" dirty="0">
                <a:solidFill>
                  <a:schemeClr val="bg1"/>
                </a:solidFill>
                <a:effectLst>
                  <a:outerShdw blurRad="38100" dist="38100" dir="2700000" algn="tl">
                    <a:srgbClr val="000000">
                      <a:alpha val="43137"/>
                    </a:srgbClr>
                  </a:outerShdw>
                </a:effectLst>
                <a:latin typeface="Arial" pitchFamily="34" charset="0"/>
                <a:cs typeface="Arial" pitchFamily="34" charset="0"/>
              </a:rPr>
              <a:t>Establish effective relationship with the COPA</a:t>
            </a:r>
          </a:p>
        </p:txBody>
      </p:sp>
      <p:sp>
        <p:nvSpPr>
          <p:cNvPr id="90" name="Right Arrow 89"/>
          <p:cNvSpPr/>
          <p:nvPr/>
        </p:nvSpPr>
        <p:spPr>
          <a:xfrm rot="10800000">
            <a:off x="1681914" y="4941167"/>
            <a:ext cx="472573" cy="432048"/>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1" name="Right Arrow 90"/>
          <p:cNvSpPr/>
          <p:nvPr/>
        </p:nvSpPr>
        <p:spPr>
          <a:xfrm rot="10800000">
            <a:off x="3346053" y="4941167"/>
            <a:ext cx="472573" cy="432048"/>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2" name="Right Arrow 91"/>
          <p:cNvSpPr/>
          <p:nvPr/>
        </p:nvSpPr>
        <p:spPr>
          <a:xfrm rot="10800000">
            <a:off x="5025443" y="4941167"/>
            <a:ext cx="472573" cy="432048"/>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3" name="Rounded Rectangle 92"/>
          <p:cNvSpPr/>
          <p:nvPr/>
        </p:nvSpPr>
        <p:spPr>
          <a:xfrm>
            <a:off x="7049686" y="2168252"/>
            <a:ext cx="1914802" cy="2628900"/>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endParaRPr lang="en-ZA" sz="1400" dirty="0" smtClean="0"/>
          </a:p>
          <a:p>
            <a:pPr algn="ctr"/>
            <a:r>
              <a:rPr lang="en-ZA" sz="1400" dirty="0" smtClean="0"/>
              <a:t>The </a:t>
            </a:r>
            <a:r>
              <a:rPr lang="en-ZA" sz="1400" dirty="0"/>
              <a:t>adoption process comprises of 16 interrelated steps involving various activities that need to be systematically and fully undertaken to achieve </a:t>
            </a:r>
            <a:r>
              <a:rPr lang="en-ZA" sz="1400" b="1" i="1" dirty="0" smtClean="0"/>
              <a:t>SUCCESSFUL ADOPTION</a:t>
            </a:r>
            <a:endParaRPr lang="en-ZA" sz="1400" dirty="0"/>
          </a:p>
        </p:txBody>
      </p:sp>
    </p:spTree>
    <p:extLst>
      <p:ext uri="{BB962C8B-B14F-4D97-AF65-F5344CB8AC3E}">
        <p14:creationId xmlns:p14="http://schemas.microsoft.com/office/powerpoint/2010/main" xmlns="" val="43400407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0-#ppt_w/2"/>
                                          </p:val>
                                        </p:tav>
                                        <p:tav tm="100000">
                                          <p:val>
                                            <p:strVal val="#ppt_x"/>
                                          </p:val>
                                        </p:tav>
                                      </p:tavLst>
                                    </p:anim>
                                    <p:anim calcmode="lin" valueType="num">
                                      <p:cBhvr additive="base">
                                        <p:cTn id="12" dur="500" fill="hold"/>
                                        <p:tgtEl>
                                          <p:spTgt spid="6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0-#ppt_w/2"/>
                                          </p:val>
                                        </p:tav>
                                        <p:tav tm="100000">
                                          <p:val>
                                            <p:strVal val="#ppt_x"/>
                                          </p:val>
                                        </p:tav>
                                      </p:tavLst>
                                    </p:anim>
                                    <p:anim calcmode="lin" valueType="num">
                                      <p:cBhvr additive="base">
                                        <p:cTn id="16" dur="500" fill="hold"/>
                                        <p:tgtEl>
                                          <p:spTgt spid="6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additive="base">
                                        <p:cTn id="19" dur="500" fill="hold"/>
                                        <p:tgtEl>
                                          <p:spTgt spid="76"/>
                                        </p:tgtEl>
                                        <p:attrNameLst>
                                          <p:attrName>ppt_x</p:attrName>
                                        </p:attrNameLst>
                                      </p:cBhvr>
                                      <p:tavLst>
                                        <p:tav tm="0">
                                          <p:val>
                                            <p:strVal val="0-#ppt_w/2"/>
                                          </p:val>
                                        </p:tav>
                                        <p:tav tm="100000">
                                          <p:val>
                                            <p:strVal val="#ppt_x"/>
                                          </p:val>
                                        </p:tav>
                                      </p:tavLst>
                                    </p:anim>
                                    <p:anim calcmode="lin" valueType="num">
                                      <p:cBhvr additive="base">
                                        <p:cTn id="20" dur="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additive="base">
                                        <p:cTn id="25" dur="500" fill="hold"/>
                                        <p:tgtEl>
                                          <p:spTgt spid="60"/>
                                        </p:tgtEl>
                                        <p:attrNameLst>
                                          <p:attrName>ppt_x</p:attrName>
                                        </p:attrNameLst>
                                      </p:cBhvr>
                                      <p:tavLst>
                                        <p:tav tm="0">
                                          <p:val>
                                            <p:strVal val="0-#ppt_w/2"/>
                                          </p:val>
                                        </p:tav>
                                        <p:tav tm="100000">
                                          <p:val>
                                            <p:strVal val="#ppt_x"/>
                                          </p:val>
                                        </p:tav>
                                      </p:tavLst>
                                    </p:anim>
                                    <p:anim calcmode="lin" valueType="num">
                                      <p:cBhvr additive="base">
                                        <p:cTn id="26" dur="500" fill="hold"/>
                                        <p:tgtEl>
                                          <p:spTgt spid="60"/>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fill="hold"/>
                                        <p:tgtEl>
                                          <p:spTgt spid="65"/>
                                        </p:tgtEl>
                                        <p:attrNameLst>
                                          <p:attrName>ppt_x</p:attrName>
                                        </p:attrNameLst>
                                      </p:cBhvr>
                                      <p:tavLst>
                                        <p:tav tm="0">
                                          <p:val>
                                            <p:strVal val="0-#ppt_w/2"/>
                                          </p:val>
                                        </p:tav>
                                        <p:tav tm="100000">
                                          <p:val>
                                            <p:strVal val="#ppt_x"/>
                                          </p:val>
                                        </p:tav>
                                      </p:tavLst>
                                    </p:anim>
                                    <p:anim calcmode="lin" valueType="num">
                                      <p:cBhvr additive="base">
                                        <p:cTn id="30" dur="500" fill="hold"/>
                                        <p:tgtEl>
                                          <p:spTgt spid="65"/>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0-#ppt_w/2"/>
                                          </p:val>
                                        </p:tav>
                                        <p:tav tm="100000">
                                          <p:val>
                                            <p:strVal val="#ppt_x"/>
                                          </p:val>
                                        </p:tav>
                                      </p:tavLst>
                                    </p:anim>
                                    <p:anim calcmode="lin" valueType="num">
                                      <p:cBhvr additive="base">
                                        <p:cTn id="34" dur="500" fill="hold"/>
                                        <p:tgtEl>
                                          <p:spTgt spid="70"/>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77"/>
                                        </p:tgtEl>
                                        <p:attrNameLst>
                                          <p:attrName>style.visibility</p:attrName>
                                        </p:attrNameLst>
                                      </p:cBhvr>
                                      <p:to>
                                        <p:strVal val="visible"/>
                                      </p:to>
                                    </p:set>
                                    <p:anim calcmode="lin" valueType="num">
                                      <p:cBhvr additive="base">
                                        <p:cTn id="37" dur="500" fill="hold"/>
                                        <p:tgtEl>
                                          <p:spTgt spid="77"/>
                                        </p:tgtEl>
                                        <p:attrNameLst>
                                          <p:attrName>ppt_x</p:attrName>
                                        </p:attrNameLst>
                                      </p:cBhvr>
                                      <p:tavLst>
                                        <p:tav tm="0">
                                          <p:val>
                                            <p:strVal val="0-#ppt_w/2"/>
                                          </p:val>
                                        </p:tav>
                                        <p:tav tm="100000">
                                          <p:val>
                                            <p:strVal val="#ppt_x"/>
                                          </p:val>
                                        </p:tav>
                                      </p:tavLst>
                                    </p:anim>
                                    <p:anim calcmode="lin" valueType="num">
                                      <p:cBhvr additive="base">
                                        <p:cTn id="38"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fill="hold"/>
                                        <p:tgtEl>
                                          <p:spTgt spid="61"/>
                                        </p:tgtEl>
                                        <p:attrNameLst>
                                          <p:attrName>ppt_x</p:attrName>
                                        </p:attrNameLst>
                                      </p:cBhvr>
                                      <p:tavLst>
                                        <p:tav tm="0">
                                          <p:val>
                                            <p:strVal val="0-#ppt_w/2"/>
                                          </p:val>
                                        </p:tav>
                                        <p:tav tm="100000">
                                          <p:val>
                                            <p:strVal val="#ppt_x"/>
                                          </p:val>
                                        </p:tav>
                                      </p:tavLst>
                                    </p:anim>
                                    <p:anim calcmode="lin" valueType="num">
                                      <p:cBhvr additive="base">
                                        <p:cTn id="44" dur="500" fill="hold"/>
                                        <p:tgtEl>
                                          <p:spTgt spid="6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0-#ppt_w/2"/>
                                          </p:val>
                                        </p:tav>
                                        <p:tav tm="100000">
                                          <p:val>
                                            <p:strVal val="#ppt_x"/>
                                          </p:val>
                                        </p:tav>
                                      </p:tavLst>
                                    </p:anim>
                                    <p:anim calcmode="lin" valueType="num">
                                      <p:cBhvr additive="base">
                                        <p:cTn id="48" dur="500" fill="hold"/>
                                        <p:tgtEl>
                                          <p:spTgt spid="66"/>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additive="base">
                                        <p:cTn id="51" dur="500" fill="hold"/>
                                        <p:tgtEl>
                                          <p:spTgt spid="73"/>
                                        </p:tgtEl>
                                        <p:attrNameLst>
                                          <p:attrName>ppt_x</p:attrName>
                                        </p:attrNameLst>
                                      </p:cBhvr>
                                      <p:tavLst>
                                        <p:tav tm="0">
                                          <p:val>
                                            <p:strVal val="0-#ppt_w/2"/>
                                          </p:val>
                                        </p:tav>
                                        <p:tav tm="100000">
                                          <p:val>
                                            <p:strVal val="#ppt_x"/>
                                          </p:val>
                                        </p:tav>
                                      </p:tavLst>
                                    </p:anim>
                                    <p:anim calcmode="lin" valueType="num">
                                      <p:cBhvr additive="base">
                                        <p:cTn id="52" dur="500" fill="hold"/>
                                        <p:tgtEl>
                                          <p:spTgt spid="73"/>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500" fill="hold"/>
                                        <p:tgtEl>
                                          <p:spTgt spid="78"/>
                                        </p:tgtEl>
                                        <p:attrNameLst>
                                          <p:attrName>ppt_x</p:attrName>
                                        </p:attrNameLst>
                                      </p:cBhvr>
                                      <p:tavLst>
                                        <p:tav tm="0">
                                          <p:val>
                                            <p:strVal val="0-#ppt_w/2"/>
                                          </p:val>
                                        </p:tav>
                                        <p:tav tm="100000">
                                          <p:val>
                                            <p:strVal val="#ppt_x"/>
                                          </p:val>
                                        </p:tav>
                                      </p:tavLst>
                                    </p:anim>
                                    <p:anim calcmode="lin" valueType="num">
                                      <p:cBhvr additive="base">
                                        <p:cTn id="56" dur="5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additive="base">
                                        <p:cTn id="61" dur="500" fill="hold"/>
                                        <p:tgtEl>
                                          <p:spTgt spid="67"/>
                                        </p:tgtEl>
                                        <p:attrNameLst>
                                          <p:attrName>ppt_x</p:attrName>
                                        </p:attrNameLst>
                                      </p:cBhvr>
                                      <p:tavLst>
                                        <p:tav tm="0">
                                          <p:val>
                                            <p:strVal val="#ppt_x"/>
                                          </p:val>
                                        </p:tav>
                                        <p:tav tm="100000">
                                          <p:val>
                                            <p:strVal val="#ppt_x"/>
                                          </p:val>
                                        </p:tav>
                                      </p:tavLst>
                                    </p:anim>
                                    <p:anim calcmode="lin" valueType="num">
                                      <p:cBhvr additive="base">
                                        <p:cTn id="62" dur="500" fill="hold"/>
                                        <p:tgtEl>
                                          <p:spTgt spid="67"/>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anim calcmode="lin" valueType="num">
                                      <p:cBhvr additive="base">
                                        <p:cTn id="65" dur="500" fill="hold"/>
                                        <p:tgtEl>
                                          <p:spTgt spid="62"/>
                                        </p:tgtEl>
                                        <p:attrNameLst>
                                          <p:attrName>ppt_x</p:attrName>
                                        </p:attrNameLst>
                                      </p:cBhvr>
                                      <p:tavLst>
                                        <p:tav tm="0">
                                          <p:val>
                                            <p:strVal val="#ppt_x"/>
                                          </p:val>
                                        </p:tav>
                                        <p:tav tm="100000">
                                          <p:val>
                                            <p:strVal val="#ppt_x"/>
                                          </p:val>
                                        </p:tav>
                                      </p:tavLst>
                                    </p:anim>
                                    <p:anim calcmode="lin" valueType="num">
                                      <p:cBhvr additive="base">
                                        <p:cTn id="66" dur="500" fill="hold"/>
                                        <p:tgtEl>
                                          <p:spTgt spid="62"/>
                                        </p:tgtEl>
                                        <p:attrNameLst>
                                          <p:attrName>ppt_y</p:attrName>
                                        </p:attrNameLst>
                                      </p:cBhvr>
                                      <p:tavLst>
                                        <p:tav tm="0">
                                          <p:val>
                                            <p:strVal val="0-#ppt_h/2"/>
                                          </p:val>
                                        </p:tav>
                                        <p:tav tm="100000">
                                          <p:val>
                                            <p:strVal val="#ppt_y"/>
                                          </p:val>
                                        </p:tav>
                                      </p:tavLst>
                                    </p:anim>
                                  </p:childTnLst>
                                </p:cTn>
                              </p:par>
                              <p:par>
                                <p:cTn id="67" presetID="2" presetClass="entr" presetSubtype="1" fill="hold" grpId="0" nodeType="withEffect">
                                  <p:stCondLst>
                                    <p:cond delay="0"/>
                                  </p:stCondLst>
                                  <p:childTnLst>
                                    <p:set>
                                      <p:cBhvr>
                                        <p:cTn id="68" dur="1" fill="hold">
                                          <p:stCondLst>
                                            <p:cond delay="0"/>
                                          </p:stCondLst>
                                        </p:cTn>
                                        <p:tgtEl>
                                          <p:spTgt spid="74"/>
                                        </p:tgtEl>
                                        <p:attrNameLst>
                                          <p:attrName>style.visibility</p:attrName>
                                        </p:attrNameLst>
                                      </p:cBhvr>
                                      <p:to>
                                        <p:strVal val="visible"/>
                                      </p:to>
                                    </p:set>
                                    <p:anim calcmode="lin" valueType="num">
                                      <p:cBhvr additive="base">
                                        <p:cTn id="69" dur="500" fill="hold"/>
                                        <p:tgtEl>
                                          <p:spTgt spid="74"/>
                                        </p:tgtEl>
                                        <p:attrNameLst>
                                          <p:attrName>ppt_x</p:attrName>
                                        </p:attrNameLst>
                                      </p:cBhvr>
                                      <p:tavLst>
                                        <p:tav tm="0">
                                          <p:val>
                                            <p:strVal val="#ppt_x"/>
                                          </p:val>
                                        </p:tav>
                                        <p:tav tm="100000">
                                          <p:val>
                                            <p:strVal val="#ppt_x"/>
                                          </p:val>
                                        </p:tav>
                                      </p:tavLst>
                                    </p:anim>
                                    <p:anim calcmode="lin" valueType="num">
                                      <p:cBhvr additive="base">
                                        <p:cTn id="70" dur="500" fill="hold"/>
                                        <p:tgtEl>
                                          <p:spTgt spid="74"/>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500" fill="hold"/>
                                        <p:tgtEl>
                                          <p:spTgt spid="79"/>
                                        </p:tgtEl>
                                        <p:attrNameLst>
                                          <p:attrName>ppt_x</p:attrName>
                                        </p:attrNameLst>
                                      </p:cBhvr>
                                      <p:tavLst>
                                        <p:tav tm="0">
                                          <p:val>
                                            <p:strVal val="#ppt_x"/>
                                          </p:val>
                                        </p:tav>
                                        <p:tav tm="100000">
                                          <p:val>
                                            <p:strVal val="#ppt_x"/>
                                          </p:val>
                                        </p:tav>
                                      </p:tavLst>
                                    </p:anim>
                                    <p:anim calcmode="lin" valueType="num">
                                      <p:cBhvr additive="base">
                                        <p:cTn id="74" dur="500" fill="hold"/>
                                        <p:tgtEl>
                                          <p:spTgt spid="79"/>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additive="base">
                                        <p:cTn id="79" dur="500" fill="hold"/>
                                        <p:tgtEl>
                                          <p:spTgt spid="63"/>
                                        </p:tgtEl>
                                        <p:attrNameLst>
                                          <p:attrName>ppt_x</p:attrName>
                                        </p:attrNameLst>
                                      </p:cBhvr>
                                      <p:tavLst>
                                        <p:tav tm="0">
                                          <p:val>
                                            <p:strVal val="1+#ppt_w/2"/>
                                          </p:val>
                                        </p:tav>
                                        <p:tav tm="100000">
                                          <p:val>
                                            <p:strVal val="#ppt_x"/>
                                          </p:val>
                                        </p:tav>
                                      </p:tavLst>
                                    </p:anim>
                                    <p:anim calcmode="lin" valueType="num">
                                      <p:cBhvr additive="base">
                                        <p:cTn id="80" dur="500" fill="hold"/>
                                        <p:tgtEl>
                                          <p:spTgt spid="63"/>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68"/>
                                        </p:tgtEl>
                                        <p:attrNameLst>
                                          <p:attrName>style.visibility</p:attrName>
                                        </p:attrNameLst>
                                      </p:cBhvr>
                                      <p:to>
                                        <p:strVal val="visible"/>
                                      </p:to>
                                    </p:set>
                                    <p:anim calcmode="lin" valueType="num">
                                      <p:cBhvr additive="base">
                                        <p:cTn id="83" dur="500" fill="hold"/>
                                        <p:tgtEl>
                                          <p:spTgt spid="68"/>
                                        </p:tgtEl>
                                        <p:attrNameLst>
                                          <p:attrName>ppt_x</p:attrName>
                                        </p:attrNameLst>
                                      </p:cBhvr>
                                      <p:tavLst>
                                        <p:tav tm="0">
                                          <p:val>
                                            <p:strVal val="1+#ppt_w/2"/>
                                          </p:val>
                                        </p:tav>
                                        <p:tav tm="100000">
                                          <p:val>
                                            <p:strVal val="#ppt_x"/>
                                          </p:val>
                                        </p:tav>
                                      </p:tavLst>
                                    </p:anim>
                                    <p:anim calcmode="lin" valueType="num">
                                      <p:cBhvr additive="base">
                                        <p:cTn id="84" dur="500" fill="hold"/>
                                        <p:tgtEl>
                                          <p:spTgt spid="68"/>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1+#ppt_w/2"/>
                                          </p:val>
                                        </p:tav>
                                        <p:tav tm="100000">
                                          <p:val>
                                            <p:strVal val="#ppt_x"/>
                                          </p:val>
                                        </p:tav>
                                      </p:tavLst>
                                    </p:anim>
                                    <p:anim calcmode="lin" valueType="num">
                                      <p:cBhvr additive="base">
                                        <p:cTn id="88" dur="500" fill="hold"/>
                                        <p:tgtEl>
                                          <p:spTgt spid="75"/>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92"/>
                                        </p:tgtEl>
                                        <p:attrNameLst>
                                          <p:attrName>style.visibility</p:attrName>
                                        </p:attrNameLst>
                                      </p:cBhvr>
                                      <p:to>
                                        <p:strVal val="visible"/>
                                      </p:to>
                                    </p:set>
                                    <p:anim calcmode="lin" valueType="num">
                                      <p:cBhvr additive="base">
                                        <p:cTn id="91" dur="500" fill="hold"/>
                                        <p:tgtEl>
                                          <p:spTgt spid="92"/>
                                        </p:tgtEl>
                                        <p:attrNameLst>
                                          <p:attrName>ppt_x</p:attrName>
                                        </p:attrNameLst>
                                      </p:cBhvr>
                                      <p:tavLst>
                                        <p:tav tm="0">
                                          <p:val>
                                            <p:strVal val="1+#ppt_w/2"/>
                                          </p:val>
                                        </p:tav>
                                        <p:tav tm="100000">
                                          <p:val>
                                            <p:strVal val="#ppt_x"/>
                                          </p:val>
                                        </p:tav>
                                      </p:tavLst>
                                    </p:anim>
                                    <p:anim calcmode="lin" valueType="num">
                                      <p:cBhvr additive="base">
                                        <p:cTn id="92" dur="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83"/>
                                        </p:tgtEl>
                                        <p:attrNameLst>
                                          <p:attrName>style.visibility</p:attrName>
                                        </p:attrNameLst>
                                      </p:cBhvr>
                                      <p:to>
                                        <p:strVal val="visible"/>
                                      </p:to>
                                    </p:set>
                                    <p:anim calcmode="lin" valueType="num">
                                      <p:cBhvr additive="base">
                                        <p:cTn id="97" dur="500" fill="hold"/>
                                        <p:tgtEl>
                                          <p:spTgt spid="83"/>
                                        </p:tgtEl>
                                        <p:attrNameLst>
                                          <p:attrName>ppt_x</p:attrName>
                                        </p:attrNameLst>
                                      </p:cBhvr>
                                      <p:tavLst>
                                        <p:tav tm="0">
                                          <p:val>
                                            <p:strVal val="1+#ppt_w/2"/>
                                          </p:val>
                                        </p:tav>
                                        <p:tav tm="100000">
                                          <p:val>
                                            <p:strVal val="#ppt_x"/>
                                          </p:val>
                                        </p:tav>
                                      </p:tavLst>
                                    </p:anim>
                                    <p:anim calcmode="lin" valueType="num">
                                      <p:cBhvr additive="base">
                                        <p:cTn id="98" dur="500" fill="hold"/>
                                        <p:tgtEl>
                                          <p:spTgt spid="83"/>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86"/>
                                        </p:tgtEl>
                                        <p:attrNameLst>
                                          <p:attrName>style.visibility</p:attrName>
                                        </p:attrNameLst>
                                      </p:cBhvr>
                                      <p:to>
                                        <p:strVal val="visible"/>
                                      </p:to>
                                    </p:set>
                                    <p:anim calcmode="lin" valueType="num">
                                      <p:cBhvr additive="base">
                                        <p:cTn id="101" dur="500" fill="hold"/>
                                        <p:tgtEl>
                                          <p:spTgt spid="86"/>
                                        </p:tgtEl>
                                        <p:attrNameLst>
                                          <p:attrName>ppt_x</p:attrName>
                                        </p:attrNameLst>
                                      </p:cBhvr>
                                      <p:tavLst>
                                        <p:tav tm="0">
                                          <p:val>
                                            <p:strVal val="1+#ppt_w/2"/>
                                          </p:val>
                                        </p:tav>
                                        <p:tav tm="100000">
                                          <p:val>
                                            <p:strVal val="#ppt_x"/>
                                          </p:val>
                                        </p:tav>
                                      </p:tavLst>
                                    </p:anim>
                                    <p:anim calcmode="lin" valueType="num">
                                      <p:cBhvr additive="base">
                                        <p:cTn id="102" dur="500" fill="hold"/>
                                        <p:tgtEl>
                                          <p:spTgt spid="86"/>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89"/>
                                        </p:tgtEl>
                                        <p:attrNameLst>
                                          <p:attrName>style.visibility</p:attrName>
                                        </p:attrNameLst>
                                      </p:cBhvr>
                                      <p:to>
                                        <p:strVal val="visible"/>
                                      </p:to>
                                    </p:set>
                                    <p:anim calcmode="lin" valueType="num">
                                      <p:cBhvr additive="base">
                                        <p:cTn id="105" dur="500" fill="hold"/>
                                        <p:tgtEl>
                                          <p:spTgt spid="89"/>
                                        </p:tgtEl>
                                        <p:attrNameLst>
                                          <p:attrName>ppt_x</p:attrName>
                                        </p:attrNameLst>
                                      </p:cBhvr>
                                      <p:tavLst>
                                        <p:tav tm="0">
                                          <p:val>
                                            <p:strVal val="1+#ppt_w/2"/>
                                          </p:val>
                                        </p:tav>
                                        <p:tav tm="100000">
                                          <p:val>
                                            <p:strVal val="#ppt_x"/>
                                          </p:val>
                                        </p:tav>
                                      </p:tavLst>
                                    </p:anim>
                                    <p:anim calcmode="lin" valueType="num">
                                      <p:cBhvr additive="base">
                                        <p:cTn id="106" dur="500" fill="hold"/>
                                        <p:tgtEl>
                                          <p:spTgt spid="89"/>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91"/>
                                        </p:tgtEl>
                                        <p:attrNameLst>
                                          <p:attrName>style.visibility</p:attrName>
                                        </p:attrNameLst>
                                      </p:cBhvr>
                                      <p:to>
                                        <p:strVal val="visible"/>
                                      </p:to>
                                    </p:set>
                                    <p:anim calcmode="lin" valueType="num">
                                      <p:cBhvr additive="base">
                                        <p:cTn id="109" dur="500" fill="hold"/>
                                        <p:tgtEl>
                                          <p:spTgt spid="91"/>
                                        </p:tgtEl>
                                        <p:attrNameLst>
                                          <p:attrName>ppt_x</p:attrName>
                                        </p:attrNameLst>
                                      </p:cBhvr>
                                      <p:tavLst>
                                        <p:tav tm="0">
                                          <p:val>
                                            <p:strVal val="1+#ppt_w/2"/>
                                          </p:val>
                                        </p:tav>
                                        <p:tav tm="100000">
                                          <p:val>
                                            <p:strVal val="#ppt_x"/>
                                          </p:val>
                                        </p:tav>
                                      </p:tavLst>
                                    </p:anim>
                                    <p:anim calcmode="lin" valueType="num">
                                      <p:cBhvr additive="base">
                                        <p:cTn id="110"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grpId="0" nodeType="click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additive="base">
                                        <p:cTn id="115" dur="500" fill="hold"/>
                                        <p:tgtEl>
                                          <p:spTgt spid="82"/>
                                        </p:tgtEl>
                                        <p:attrNameLst>
                                          <p:attrName>ppt_x</p:attrName>
                                        </p:attrNameLst>
                                      </p:cBhvr>
                                      <p:tavLst>
                                        <p:tav tm="0">
                                          <p:val>
                                            <p:strVal val="1+#ppt_w/2"/>
                                          </p:val>
                                        </p:tav>
                                        <p:tav tm="100000">
                                          <p:val>
                                            <p:strVal val="#ppt_x"/>
                                          </p:val>
                                        </p:tav>
                                      </p:tavLst>
                                    </p:anim>
                                    <p:anim calcmode="lin" valueType="num">
                                      <p:cBhvr additive="base">
                                        <p:cTn id="116" dur="500" fill="hold"/>
                                        <p:tgtEl>
                                          <p:spTgt spid="82"/>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1+#ppt_w/2"/>
                                          </p:val>
                                        </p:tav>
                                        <p:tav tm="100000">
                                          <p:val>
                                            <p:strVal val="#ppt_x"/>
                                          </p:val>
                                        </p:tav>
                                      </p:tavLst>
                                    </p:anim>
                                    <p:anim calcmode="lin" valueType="num">
                                      <p:cBhvr additive="base">
                                        <p:cTn id="120" dur="500" fill="hold"/>
                                        <p:tgtEl>
                                          <p:spTgt spid="85"/>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88"/>
                                        </p:tgtEl>
                                        <p:attrNameLst>
                                          <p:attrName>style.visibility</p:attrName>
                                        </p:attrNameLst>
                                      </p:cBhvr>
                                      <p:to>
                                        <p:strVal val="visible"/>
                                      </p:to>
                                    </p:set>
                                    <p:anim calcmode="lin" valueType="num">
                                      <p:cBhvr additive="base">
                                        <p:cTn id="123" dur="500" fill="hold"/>
                                        <p:tgtEl>
                                          <p:spTgt spid="88"/>
                                        </p:tgtEl>
                                        <p:attrNameLst>
                                          <p:attrName>ppt_x</p:attrName>
                                        </p:attrNameLst>
                                      </p:cBhvr>
                                      <p:tavLst>
                                        <p:tav tm="0">
                                          <p:val>
                                            <p:strVal val="1+#ppt_w/2"/>
                                          </p:val>
                                        </p:tav>
                                        <p:tav tm="100000">
                                          <p:val>
                                            <p:strVal val="#ppt_x"/>
                                          </p:val>
                                        </p:tav>
                                      </p:tavLst>
                                    </p:anim>
                                    <p:anim calcmode="lin" valueType="num">
                                      <p:cBhvr additive="base">
                                        <p:cTn id="124" dur="500" fill="hold"/>
                                        <p:tgtEl>
                                          <p:spTgt spid="88"/>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90"/>
                                        </p:tgtEl>
                                        <p:attrNameLst>
                                          <p:attrName>style.visibility</p:attrName>
                                        </p:attrNameLst>
                                      </p:cBhvr>
                                      <p:to>
                                        <p:strVal val="visible"/>
                                      </p:to>
                                    </p:set>
                                    <p:anim calcmode="lin" valueType="num">
                                      <p:cBhvr additive="base">
                                        <p:cTn id="127" dur="500" fill="hold"/>
                                        <p:tgtEl>
                                          <p:spTgt spid="90"/>
                                        </p:tgtEl>
                                        <p:attrNameLst>
                                          <p:attrName>ppt_x</p:attrName>
                                        </p:attrNameLst>
                                      </p:cBhvr>
                                      <p:tavLst>
                                        <p:tav tm="0">
                                          <p:val>
                                            <p:strVal val="1+#ppt_w/2"/>
                                          </p:val>
                                        </p:tav>
                                        <p:tav tm="100000">
                                          <p:val>
                                            <p:strVal val="#ppt_x"/>
                                          </p:val>
                                        </p:tav>
                                      </p:tavLst>
                                    </p:anim>
                                    <p:anim calcmode="lin" valueType="num">
                                      <p:cBhvr additive="base">
                                        <p:cTn id="128" dur="500" fill="hold"/>
                                        <p:tgtEl>
                                          <p:spTgt spid="90"/>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2" fill="hold" grpId="0" nodeType="clickEffect">
                                  <p:stCondLst>
                                    <p:cond delay="0"/>
                                  </p:stCondLst>
                                  <p:childTnLst>
                                    <p:set>
                                      <p:cBhvr>
                                        <p:cTn id="132" dur="1" fill="hold">
                                          <p:stCondLst>
                                            <p:cond delay="0"/>
                                          </p:stCondLst>
                                        </p:cTn>
                                        <p:tgtEl>
                                          <p:spTgt spid="81"/>
                                        </p:tgtEl>
                                        <p:attrNameLst>
                                          <p:attrName>style.visibility</p:attrName>
                                        </p:attrNameLst>
                                      </p:cBhvr>
                                      <p:to>
                                        <p:strVal val="visible"/>
                                      </p:to>
                                    </p:set>
                                    <p:anim calcmode="lin" valueType="num">
                                      <p:cBhvr additive="base">
                                        <p:cTn id="133" dur="500" fill="hold"/>
                                        <p:tgtEl>
                                          <p:spTgt spid="81"/>
                                        </p:tgtEl>
                                        <p:attrNameLst>
                                          <p:attrName>ppt_x</p:attrName>
                                        </p:attrNameLst>
                                      </p:cBhvr>
                                      <p:tavLst>
                                        <p:tav tm="0">
                                          <p:val>
                                            <p:strVal val="1+#ppt_w/2"/>
                                          </p:val>
                                        </p:tav>
                                        <p:tav tm="100000">
                                          <p:val>
                                            <p:strVal val="#ppt_x"/>
                                          </p:val>
                                        </p:tav>
                                      </p:tavLst>
                                    </p:anim>
                                    <p:anim calcmode="lin" valueType="num">
                                      <p:cBhvr additive="base">
                                        <p:cTn id="134" dur="500" fill="hold"/>
                                        <p:tgtEl>
                                          <p:spTgt spid="81"/>
                                        </p:tgtEl>
                                        <p:attrNameLst>
                                          <p:attrName>ppt_y</p:attrName>
                                        </p:attrNameLst>
                                      </p:cBhvr>
                                      <p:tavLst>
                                        <p:tav tm="0">
                                          <p:val>
                                            <p:strVal val="#ppt_y"/>
                                          </p:val>
                                        </p:tav>
                                        <p:tav tm="100000">
                                          <p:val>
                                            <p:strVal val="#ppt_y"/>
                                          </p:val>
                                        </p:tav>
                                      </p:tavLst>
                                    </p:anim>
                                  </p:childTnLst>
                                </p:cTn>
                              </p:par>
                              <p:par>
                                <p:cTn id="135" presetID="2" presetClass="entr" presetSubtype="2" fill="hold" grpId="0" nodeType="withEffect">
                                  <p:stCondLst>
                                    <p:cond delay="0"/>
                                  </p:stCondLst>
                                  <p:childTnLst>
                                    <p:set>
                                      <p:cBhvr>
                                        <p:cTn id="136" dur="1" fill="hold">
                                          <p:stCondLst>
                                            <p:cond delay="0"/>
                                          </p:stCondLst>
                                        </p:cTn>
                                        <p:tgtEl>
                                          <p:spTgt spid="84"/>
                                        </p:tgtEl>
                                        <p:attrNameLst>
                                          <p:attrName>style.visibility</p:attrName>
                                        </p:attrNameLst>
                                      </p:cBhvr>
                                      <p:to>
                                        <p:strVal val="visible"/>
                                      </p:to>
                                    </p:set>
                                    <p:anim calcmode="lin" valueType="num">
                                      <p:cBhvr additive="base">
                                        <p:cTn id="137" dur="500" fill="hold"/>
                                        <p:tgtEl>
                                          <p:spTgt spid="84"/>
                                        </p:tgtEl>
                                        <p:attrNameLst>
                                          <p:attrName>ppt_x</p:attrName>
                                        </p:attrNameLst>
                                      </p:cBhvr>
                                      <p:tavLst>
                                        <p:tav tm="0">
                                          <p:val>
                                            <p:strVal val="1+#ppt_w/2"/>
                                          </p:val>
                                        </p:tav>
                                        <p:tav tm="100000">
                                          <p:val>
                                            <p:strVal val="#ppt_x"/>
                                          </p:val>
                                        </p:tav>
                                      </p:tavLst>
                                    </p:anim>
                                    <p:anim calcmode="lin" valueType="num">
                                      <p:cBhvr additive="base">
                                        <p:cTn id="138" dur="500" fill="hold"/>
                                        <p:tgtEl>
                                          <p:spTgt spid="84"/>
                                        </p:tgtEl>
                                        <p:attrNameLst>
                                          <p:attrName>ppt_y</p:attrName>
                                        </p:attrNameLst>
                                      </p:cBhvr>
                                      <p:tavLst>
                                        <p:tav tm="0">
                                          <p:val>
                                            <p:strVal val="#ppt_y"/>
                                          </p:val>
                                        </p:tav>
                                        <p:tav tm="100000">
                                          <p:val>
                                            <p:strVal val="#ppt_y"/>
                                          </p:val>
                                        </p:tav>
                                      </p:tavLst>
                                    </p:anim>
                                  </p:childTnLst>
                                </p:cTn>
                              </p:par>
                              <p:par>
                                <p:cTn id="139" presetID="2" presetClass="entr" presetSubtype="2" fill="hold" grpId="0" nodeType="withEffect">
                                  <p:stCondLst>
                                    <p:cond delay="0"/>
                                  </p:stCondLst>
                                  <p:childTnLst>
                                    <p:set>
                                      <p:cBhvr>
                                        <p:cTn id="140" dur="1" fill="hold">
                                          <p:stCondLst>
                                            <p:cond delay="0"/>
                                          </p:stCondLst>
                                        </p:cTn>
                                        <p:tgtEl>
                                          <p:spTgt spid="87"/>
                                        </p:tgtEl>
                                        <p:attrNameLst>
                                          <p:attrName>style.visibility</p:attrName>
                                        </p:attrNameLst>
                                      </p:cBhvr>
                                      <p:to>
                                        <p:strVal val="visible"/>
                                      </p:to>
                                    </p:set>
                                    <p:anim calcmode="lin" valueType="num">
                                      <p:cBhvr additive="base">
                                        <p:cTn id="141" dur="500" fill="hold"/>
                                        <p:tgtEl>
                                          <p:spTgt spid="87"/>
                                        </p:tgtEl>
                                        <p:attrNameLst>
                                          <p:attrName>ppt_x</p:attrName>
                                        </p:attrNameLst>
                                      </p:cBhvr>
                                      <p:tavLst>
                                        <p:tav tm="0">
                                          <p:val>
                                            <p:strVal val="1+#ppt_w/2"/>
                                          </p:val>
                                        </p:tav>
                                        <p:tav tm="100000">
                                          <p:val>
                                            <p:strVal val="#ppt_x"/>
                                          </p:val>
                                        </p:tav>
                                      </p:tavLst>
                                    </p:anim>
                                    <p:anim calcmode="lin" valueType="num">
                                      <p:cBhvr additive="base">
                                        <p:cTn id="142"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53" presetClass="entr" presetSubtype="16" fill="hold" grpId="0" nodeType="clickEffect">
                                  <p:stCondLst>
                                    <p:cond delay="0"/>
                                  </p:stCondLst>
                                  <p:childTnLst>
                                    <p:set>
                                      <p:cBhvr>
                                        <p:cTn id="146" dur="1" fill="hold">
                                          <p:stCondLst>
                                            <p:cond delay="0"/>
                                          </p:stCondLst>
                                        </p:cTn>
                                        <p:tgtEl>
                                          <p:spTgt spid="2"/>
                                        </p:tgtEl>
                                        <p:attrNameLst>
                                          <p:attrName>style.visibility</p:attrName>
                                        </p:attrNameLst>
                                      </p:cBhvr>
                                      <p:to>
                                        <p:strVal val="visible"/>
                                      </p:to>
                                    </p:set>
                                    <p:anim calcmode="lin" valueType="num">
                                      <p:cBhvr>
                                        <p:cTn id="147" dur="500" fill="hold"/>
                                        <p:tgtEl>
                                          <p:spTgt spid="2"/>
                                        </p:tgtEl>
                                        <p:attrNameLst>
                                          <p:attrName>ppt_w</p:attrName>
                                        </p:attrNameLst>
                                      </p:cBhvr>
                                      <p:tavLst>
                                        <p:tav tm="0">
                                          <p:val>
                                            <p:fltVal val="0"/>
                                          </p:val>
                                        </p:tav>
                                        <p:tav tm="100000">
                                          <p:val>
                                            <p:strVal val="#ppt_w"/>
                                          </p:val>
                                        </p:tav>
                                      </p:tavLst>
                                    </p:anim>
                                    <p:anim calcmode="lin" valueType="num">
                                      <p:cBhvr>
                                        <p:cTn id="148" dur="500" fill="hold"/>
                                        <p:tgtEl>
                                          <p:spTgt spid="2"/>
                                        </p:tgtEl>
                                        <p:attrNameLst>
                                          <p:attrName>ppt_h</p:attrName>
                                        </p:attrNameLst>
                                      </p:cBhvr>
                                      <p:tavLst>
                                        <p:tav tm="0">
                                          <p:val>
                                            <p:fltVal val="0"/>
                                          </p:val>
                                        </p:tav>
                                        <p:tav tm="100000">
                                          <p:val>
                                            <p:strVal val="#ppt_h"/>
                                          </p:val>
                                        </p:tav>
                                      </p:tavLst>
                                    </p:anim>
                                    <p:animEffect transition="in" filter="fade">
                                      <p:cBhvr>
                                        <p:cTn id="1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9" grpId="0" animBg="1"/>
      <p:bldP spid="60" grpId="0" animBg="1"/>
      <p:bldP spid="61" grpId="0" animBg="1"/>
      <p:bldP spid="62" grpId="0" animBg="1"/>
      <p:bldP spid="63" grpId="0" animBg="1"/>
      <p:bldP spid="64" grpId="0"/>
      <p:bldP spid="65" grpId="0"/>
      <p:bldP spid="66" grpId="0"/>
      <p:bldP spid="67" grpId="0"/>
      <p:bldP spid="68" grpId="0"/>
      <p:bldP spid="69" grpId="0" animBg="1"/>
      <p:bldP spid="70" grpId="0" animBg="1"/>
      <p:bldP spid="73" grpId="0" animBg="1"/>
      <p:bldP spid="74" grpId="0" animBg="1"/>
      <p:bldP spid="75" grpId="0" animBg="1"/>
      <p:bldP spid="76" grpId="0" animBg="1"/>
      <p:bldP spid="77" grpId="0" animBg="1"/>
      <p:bldP spid="78" grpId="0" animBg="1"/>
      <p:bldP spid="79" grpId="0" animBg="1"/>
      <p:bldP spid="81" grpId="0" animBg="1"/>
      <p:bldP spid="82" grpId="0" animBg="1"/>
      <p:bldP spid="83" grpId="0" animBg="1"/>
      <p:bldP spid="84" grpId="0"/>
      <p:bldP spid="85" grpId="0"/>
      <p:bldP spid="86" grpId="0"/>
      <p:bldP spid="87" grpId="0" animBg="1"/>
      <p:bldP spid="88" grpId="0" animBg="1"/>
      <p:bldP spid="89" grpId="0" animBg="1"/>
      <p:bldP spid="90" grpId="0" animBg="1"/>
      <p:bldP spid="91" grpId="0" animBg="1"/>
      <p:bldP spid="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5333"/>
          <a:stretch/>
        </p:blipFill>
        <p:spPr bwMode="auto">
          <a:xfrm>
            <a:off x="2117038" y="0"/>
            <a:ext cx="7041253" cy="6237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6237312"/>
            <a:ext cx="9144000" cy="620688"/>
          </a:xfrm>
          <a:prstGeom prst="rect">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ZA" sz="2000" b="1" dirty="0" smtClean="0">
                <a:solidFill>
                  <a:schemeClr val="bg1">
                    <a:lumMod val="95000"/>
                  </a:schemeClr>
                </a:solidFill>
                <a:effectLst>
                  <a:outerShdw blurRad="38100" dist="38100" dir="2700000" algn="tl">
                    <a:srgbClr val="000000">
                      <a:alpha val="43137"/>
                    </a:srgbClr>
                  </a:outerShdw>
                </a:effectLst>
              </a:rPr>
              <a:t>Leading the change to zero harm </a:t>
            </a:r>
            <a:endParaRPr lang="en-ZA" sz="2000" b="1" dirty="0">
              <a:solidFill>
                <a:schemeClr val="bg1">
                  <a:lumMod val="95000"/>
                </a:schemeClr>
              </a:solidFill>
              <a:effectLst>
                <a:outerShdw blurRad="38100" dist="38100" dir="2700000" algn="tl">
                  <a:srgbClr val="000000">
                    <a:alpha val="43137"/>
                  </a:srgbClr>
                </a:outerShdw>
              </a:effectLst>
            </a:endParaRPr>
          </a:p>
        </p:txBody>
      </p:sp>
      <p:pic>
        <p:nvPicPr>
          <p:cNvPr id="4" name="Picture 3"/>
          <p:cNvPicPr>
            <a:picLocks noChangeAspect="1" noChangeArrowheads="1"/>
          </p:cNvPicPr>
          <p:nvPr/>
        </p:nvPicPr>
        <p:blipFill>
          <a:blip r:embed="rId3" cstate="print"/>
          <a:srcRect/>
          <a:stretch>
            <a:fillRect/>
          </a:stretch>
        </p:blipFill>
        <p:spPr bwMode="auto">
          <a:xfrm>
            <a:off x="7926962" y="6297856"/>
            <a:ext cx="1091563" cy="511473"/>
          </a:xfrm>
          <a:prstGeom prst="rect">
            <a:avLst/>
          </a:prstGeom>
          <a:noFill/>
          <a:ln w="9525">
            <a:noFill/>
            <a:miter lim="800000"/>
            <a:headEnd/>
            <a:tailEnd/>
          </a:ln>
          <a:effectLst/>
        </p:spPr>
      </p:pic>
      <p:pic>
        <p:nvPicPr>
          <p:cNvPr id="5" name="Picture 4" descr="cmlogoDE copy"/>
          <p:cNvPicPr>
            <a:picLocks noChangeAspect="1" noChangeArrowheads="1"/>
          </p:cNvPicPr>
          <p:nvPr/>
        </p:nvPicPr>
        <p:blipFill>
          <a:blip r:embed="rId4" cstate="screen">
            <a:biLevel thresh="50000"/>
          </a:blip>
          <a:srcRect/>
          <a:stretch>
            <a:fillRect/>
          </a:stretch>
        </p:blipFill>
        <p:spPr bwMode="auto">
          <a:xfrm>
            <a:off x="154805" y="6292133"/>
            <a:ext cx="859639" cy="531798"/>
          </a:xfrm>
          <a:prstGeom prst="rect">
            <a:avLst/>
          </a:prstGeom>
          <a:noFill/>
          <a:ln w="9525">
            <a:noFill/>
            <a:miter lim="800000"/>
            <a:headEnd/>
            <a:tailEnd/>
          </a:ln>
          <a:effectLst/>
        </p:spPr>
      </p:pic>
      <p:sp>
        <p:nvSpPr>
          <p:cNvPr id="6" name="TextBox 5"/>
          <p:cNvSpPr txBox="1"/>
          <p:nvPr/>
        </p:nvSpPr>
        <p:spPr>
          <a:xfrm>
            <a:off x="173339" y="1700808"/>
            <a:ext cx="1806374" cy="3139321"/>
          </a:xfrm>
          <a:prstGeom prst="rect">
            <a:avLst/>
          </a:prstGeom>
          <a:noFill/>
        </p:spPr>
        <p:txBody>
          <a:bodyPr wrap="square" rtlCol="0">
            <a:spAutoFit/>
          </a:bodyPr>
          <a:lstStyle/>
          <a:p>
            <a:pPr algn="ctr"/>
            <a:r>
              <a:rPr lang="en-ZA" sz="3600" dirty="0" smtClean="0">
                <a:solidFill>
                  <a:schemeClr val="bg1"/>
                </a:solidFill>
                <a:effectLst>
                  <a:outerShdw blurRad="38100" dist="38100" dir="2700000" algn="tl">
                    <a:srgbClr val="000000">
                      <a:alpha val="43137"/>
                    </a:srgbClr>
                  </a:outerShdw>
                </a:effectLst>
              </a:rPr>
              <a:t>30 min Break</a:t>
            </a:r>
          </a:p>
          <a:p>
            <a:pPr algn="ctr"/>
            <a:endParaRPr lang="en-ZA" sz="3600" dirty="0" smtClean="0">
              <a:solidFill>
                <a:schemeClr val="bg1"/>
              </a:solidFill>
              <a:effectLst>
                <a:outerShdw blurRad="38100" dist="38100" dir="2700000" algn="tl">
                  <a:srgbClr val="000000">
                    <a:alpha val="43137"/>
                  </a:srgbClr>
                </a:outerShdw>
              </a:effectLst>
            </a:endParaRPr>
          </a:p>
          <a:p>
            <a:pPr algn="ctr"/>
            <a:r>
              <a:rPr lang="en-ZA" dirty="0" smtClean="0">
                <a:solidFill>
                  <a:schemeClr val="bg1"/>
                </a:solidFill>
                <a:effectLst>
                  <a:outerShdw blurRad="38100" dist="38100" dir="2700000" algn="tl">
                    <a:srgbClr val="000000">
                      <a:alpha val="43137"/>
                    </a:srgbClr>
                  </a:outerShdw>
                </a:effectLst>
              </a:rPr>
              <a:t>Please be back at</a:t>
            </a:r>
          </a:p>
          <a:p>
            <a:pPr algn="ctr"/>
            <a:r>
              <a:rPr lang="en-ZA" sz="3600" b="1" dirty="0" smtClean="0">
                <a:solidFill>
                  <a:schemeClr val="bg1"/>
                </a:solidFill>
                <a:effectLst>
                  <a:outerShdw blurRad="38100" dist="38100" dir="2700000" algn="tl">
                    <a:srgbClr val="000000">
                      <a:alpha val="43137"/>
                    </a:srgbClr>
                  </a:outerShdw>
                </a:effectLst>
              </a:rPr>
              <a:t>11h30</a:t>
            </a:r>
          </a:p>
          <a:p>
            <a:pPr algn="ctr"/>
            <a:endParaRPr lang="en-ZA"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026097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237312"/>
            <a:ext cx="9144000" cy="620688"/>
          </a:xfrm>
          <a:prstGeom prst="rect">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ZA" sz="2000" b="1" dirty="0" smtClean="0">
                <a:solidFill>
                  <a:schemeClr val="bg1">
                    <a:lumMod val="95000"/>
                  </a:schemeClr>
                </a:solidFill>
                <a:effectLst>
                  <a:outerShdw blurRad="38100" dist="38100" dir="2700000" algn="tl">
                    <a:srgbClr val="000000">
                      <a:alpha val="43137"/>
                    </a:srgbClr>
                  </a:outerShdw>
                </a:effectLst>
              </a:rPr>
              <a:t>Leading the change to zero harm </a:t>
            </a:r>
            <a:endParaRPr lang="en-ZA" sz="2000" b="1" dirty="0">
              <a:solidFill>
                <a:schemeClr val="bg1">
                  <a:lumMod val="95000"/>
                </a:schemeClr>
              </a:solidFill>
              <a:effectLst>
                <a:outerShdw blurRad="38100" dist="38100" dir="2700000" algn="tl">
                  <a:srgbClr val="000000">
                    <a:alpha val="43137"/>
                  </a:srgbClr>
                </a:outerShdw>
              </a:effectLst>
            </a:endParaRPr>
          </a:p>
        </p:txBody>
      </p:sp>
      <p:sp>
        <p:nvSpPr>
          <p:cNvPr id="9" name="Rectangle 8"/>
          <p:cNvSpPr/>
          <p:nvPr/>
        </p:nvSpPr>
        <p:spPr>
          <a:xfrm>
            <a:off x="755576" y="764704"/>
            <a:ext cx="8388424" cy="943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itle 1"/>
          <p:cNvSpPr txBox="1">
            <a:spLocks/>
          </p:cNvSpPr>
          <p:nvPr/>
        </p:nvSpPr>
        <p:spPr>
          <a:xfrm>
            <a:off x="600596" y="243271"/>
            <a:ext cx="7643812" cy="504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2400" b="1" dirty="0" smtClean="0">
                <a:latin typeface="Arial" pitchFamily="34" charset="0"/>
                <a:cs typeface="Arial" pitchFamily="34" charset="0"/>
              </a:rPr>
              <a:t>Programme</a:t>
            </a:r>
            <a:endParaRPr lang="en-ZA" sz="2400" b="1" dirty="0">
              <a:latin typeface="Arial" pitchFamily="34" charset="0"/>
              <a:cs typeface="Arial" pitchFamily="34" charset="0"/>
            </a:endParaRPr>
          </a:p>
        </p:txBody>
      </p:sp>
      <p:pic>
        <p:nvPicPr>
          <p:cNvPr id="23" name="Picture 22"/>
          <p:cNvPicPr>
            <a:picLocks noChangeAspect="1" noChangeArrowheads="1"/>
          </p:cNvPicPr>
          <p:nvPr/>
        </p:nvPicPr>
        <p:blipFill>
          <a:blip r:embed="rId2" cstate="print"/>
          <a:srcRect/>
          <a:stretch>
            <a:fillRect/>
          </a:stretch>
        </p:blipFill>
        <p:spPr bwMode="auto">
          <a:xfrm>
            <a:off x="7926962" y="6297856"/>
            <a:ext cx="1091563" cy="511473"/>
          </a:xfrm>
          <a:prstGeom prst="rect">
            <a:avLst/>
          </a:prstGeom>
          <a:noFill/>
          <a:ln w="9525">
            <a:noFill/>
            <a:miter lim="800000"/>
            <a:headEnd/>
            <a:tailEnd/>
          </a:ln>
          <a:effectLst/>
        </p:spPr>
      </p:pic>
      <p:pic>
        <p:nvPicPr>
          <p:cNvPr id="19" name="Picture 18" descr="cmlogoDE copy"/>
          <p:cNvPicPr>
            <a:picLocks noChangeAspect="1" noChangeArrowheads="1"/>
          </p:cNvPicPr>
          <p:nvPr/>
        </p:nvPicPr>
        <p:blipFill>
          <a:blip r:embed="rId3" cstate="screen">
            <a:biLevel thresh="50000"/>
          </a:blip>
          <a:srcRect/>
          <a:stretch>
            <a:fillRect/>
          </a:stretch>
        </p:blipFill>
        <p:spPr bwMode="auto">
          <a:xfrm>
            <a:off x="154805" y="6292133"/>
            <a:ext cx="859639" cy="531798"/>
          </a:xfrm>
          <a:prstGeom prst="rect">
            <a:avLst/>
          </a:prstGeom>
          <a:noFill/>
          <a:ln w="9525">
            <a:noFill/>
            <a:miter lim="800000"/>
            <a:headEnd/>
            <a:tailEnd/>
          </a:ln>
          <a:effectLst/>
        </p:spPr>
      </p:pic>
      <p:sp>
        <p:nvSpPr>
          <p:cNvPr id="20" name="Text Placeholder 4"/>
          <p:cNvSpPr txBox="1">
            <a:spLocks/>
          </p:cNvSpPr>
          <p:nvPr/>
        </p:nvSpPr>
        <p:spPr>
          <a:xfrm>
            <a:off x="6977678" y="80628"/>
            <a:ext cx="2130826" cy="252028"/>
          </a:xfrm>
          <a:prstGeom prst="rect">
            <a:avLst/>
          </a:prstGeom>
          <a:solidFill>
            <a:schemeClr val="bg1"/>
          </a:solidFill>
          <a:ln>
            <a:solidFill>
              <a:schemeClr val="tx1"/>
            </a:solidFill>
          </a:ln>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ZA" sz="1000" i="0" u="none" strike="noStrike" kern="1200" cap="none" spc="0" normalizeH="0" baseline="0" noProof="0" dirty="0" smtClean="0">
                <a:ln>
                  <a:noFill/>
                </a:ln>
                <a:effectLst/>
                <a:uLnTx/>
                <a:uFillTx/>
                <a:latin typeface="Arial" pitchFamily="34" charset="0"/>
                <a:cs typeface="Arial" pitchFamily="34" charset="0"/>
              </a:rPr>
              <a:t>MOSH Learning</a:t>
            </a:r>
            <a:r>
              <a:rPr kumimoji="0" lang="en-ZA" sz="1000" i="0" u="none" strike="noStrike" kern="1200" cap="none" spc="0" normalizeH="0" noProof="0" dirty="0" smtClean="0">
                <a:ln>
                  <a:noFill/>
                </a:ln>
                <a:effectLst/>
                <a:uLnTx/>
                <a:uFillTx/>
                <a:latin typeface="Arial" pitchFamily="34" charset="0"/>
                <a:cs typeface="Arial" pitchFamily="34" charset="0"/>
              </a:rPr>
              <a:t> Hub – </a:t>
            </a:r>
            <a:r>
              <a:rPr kumimoji="0" lang="en-ZA" sz="1000" i="0" u="none" strike="noStrike" kern="1200" cap="none" spc="0" normalizeH="0" noProof="0" dirty="0" smtClean="0">
                <a:ln>
                  <a:noFill/>
                </a:ln>
                <a:solidFill>
                  <a:srgbClr val="EAB200"/>
                </a:solidFill>
                <a:effectLst/>
                <a:uLnTx/>
                <a:uFillTx/>
                <a:latin typeface="Arial" pitchFamily="34" charset="0"/>
                <a:cs typeface="Arial" pitchFamily="34" charset="0"/>
              </a:rPr>
              <a:t>Dust Team</a:t>
            </a:r>
            <a:endParaRPr kumimoji="0" lang="en-ZA" sz="1000" i="0" u="none" strike="noStrike" kern="1200" cap="none" spc="0" normalizeH="0" baseline="0" noProof="0" dirty="0">
              <a:ln>
                <a:noFill/>
              </a:ln>
              <a:solidFill>
                <a:srgbClr val="EAB200"/>
              </a:solidFill>
              <a:effectLst/>
              <a:uLnTx/>
              <a:uFillTx/>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931666699"/>
              </p:ext>
            </p:extLst>
          </p:nvPr>
        </p:nvGraphicFramePr>
        <p:xfrm>
          <a:off x="323528" y="986515"/>
          <a:ext cx="8593658" cy="5202302"/>
        </p:xfrm>
        <a:graphic>
          <a:graphicData uri="http://schemas.openxmlformats.org/drawingml/2006/table">
            <a:tbl>
              <a:tblPr firstRow="1" firstCol="1" bandRow="1">
                <a:tableStyleId>{93296810-A885-4BE3-A3E7-6D5BEEA58F35}</a:tableStyleId>
              </a:tblPr>
              <a:tblGrid>
                <a:gridCol w="496861"/>
                <a:gridCol w="4214950"/>
                <a:gridCol w="1450575"/>
                <a:gridCol w="2431272"/>
              </a:tblGrid>
              <a:tr h="270899">
                <a:tc>
                  <a:txBody>
                    <a:bodyPr/>
                    <a:lstStyle/>
                    <a:p>
                      <a:pPr algn="ctr">
                        <a:lnSpc>
                          <a:spcPct val="150000"/>
                        </a:lnSpc>
                        <a:spcBef>
                          <a:spcPts val="600"/>
                        </a:spcBef>
                        <a:spcAft>
                          <a:spcPts val="0"/>
                        </a:spcAft>
                      </a:pPr>
                      <a:r>
                        <a:rPr lang="en-ZA" sz="1400" dirty="0">
                          <a:effectLst/>
                        </a:rPr>
                        <a:t>No</a:t>
                      </a:r>
                      <a:endParaRPr lang="en-ZA" sz="1400" dirty="0">
                        <a:effectLst/>
                        <a:latin typeface="Arial"/>
                        <a:ea typeface="Times New Roman"/>
                        <a:cs typeface="Times New Roman"/>
                      </a:endParaRPr>
                    </a:p>
                  </a:txBody>
                  <a:tcPr marL="67589" marR="67589" marT="0" marB="0"/>
                </a:tc>
                <a:tc>
                  <a:txBody>
                    <a:bodyPr/>
                    <a:lstStyle/>
                    <a:p>
                      <a:pPr algn="l">
                        <a:spcAft>
                          <a:spcPts val="0"/>
                        </a:spcAft>
                      </a:pPr>
                      <a:r>
                        <a:rPr lang="en-ZA" sz="1400">
                          <a:effectLst/>
                        </a:rPr>
                        <a:t>Activity</a:t>
                      </a:r>
                      <a:endParaRPr lang="en-ZA" sz="1400">
                        <a:effectLst/>
                        <a:latin typeface="Arial"/>
                        <a:ea typeface="Times New Roman"/>
                        <a:cs typeface="Times New Roman"/>
                      </a:endParaRPr>
                    </a:p>
                  </a:txBody>
                  <a:tcPr marL="67589" marR="67589" marT="0" marB="0" anchor="ctr"/>
                </a:tc>
                <a:tc>
                  <a:txBody>
                    <a:bodyPr/>
                    <a:lstStyle/>
                    <a:p>
                      <a:pPr algn="ctr">
                        <a:lnSpc>
                          <a:spcPct val="120000"/>
                        </a:lnSpc>
                        <a:spcAft>
                          <a:spcPts val="0"/>
                        </a:spcAft>
                        <a:tabLst>
                          <a:tab pos="2637155" algn="ctr"/>
                          <a:tab pos="5274310" algn="r"/>
                          <a:tab pos="457200" algn="l"/>
                        </a:tabLst>
                      </a:pPr>
                      <a:r>
                        <a:rPr lang="en-GB" sz="1400">
                          <a:effectLst/>
                        </a:rPr>
                        <a:t>Time</a:t>
                      </a:r>
                      <a:endParaRPr lang="en-ZA" sz="1400" b="1">
                        <a:effectLst/>
                        <a:latin typeface="Arial"/>
                        <a:ea typeface="Times New Roman"/>
                        <a:cs typeface="Times New Roman"/>
                      </a:endParaRPr>
                    </a:p>
                  </a:txBody>
                  <a:tcPr marL="67589" marR="67589" marT="0" marB="0" anchor="ctr"/>
                </a:tc>
                <a:tc>
                  <a:txBody>
                    <a:bodyPr/>
                    <a:lstStyle/>
                    <a:p>
                      <a:pPr algn="ctr">
                        <a:spcAft>
                          <a:spcPts val="0"/>
                        </a:spcAft>
                      </a:pPr>
                      <a:r>
                        <a:rPr lang="en-ZA" sz="1400">
                          <a:effectLst/>
                        </a:rPr>
                        <a:t>Responsible</a:t>
                      </a:r>
                      <a:endParaRPr lang="en-ZA" sz="1400">
                        <a:effectLst/>
                        <a:latin typeface="Arial"/>
                        <a:ea typeface="Times New Roman"/>
                        <a:cs typeface="Times New Roman"/>
                      </a:endParaRPr>
                    </a:p>
                  </a:txBody>
                  <a:tcPr marL="67589" marR="67589" marT="0" marB="0" anchor="ctr"/>
                </a:tc>
              </a:tr>
              <a:tr h="270899">
                <a:tc>
                  <a:txBody>
                    <a:bodyPr/>
                    <a:lstStyle/>
                    <a:p>
                      <a:pPr algn="ctr">
                        <a:lnSpc>
                          <a:spcPct val="150000"/>
                        </a:lnSpc>
                        <a:spcBef>
                          <a:spcPts val="600"/>
                        </a:spcBef>
                        <a:spcAft>
                          <a:spcPts val="0"/>
                        </a:spcAft>
                      </a:pPr>
                      <a:r>
                        <a:rPr lang="en-ZA" sz="1400">
                          <a:effectLst/>
                        </a:rPr>
                        <a:t>1</a:t>
                      </a:r>
                      <a:endParaRPr lang="en-ZA" sz="1400">
                        <a:effectLst/>
                        <a:latin typeface="Arial"/>
                        <a:ea typeface="Times New Roman"/>
                        <a:cs typeface="Times New Roman"/>
                      </a:endParaRPr>
                    </a:p>
                  </a:txBody>
                  <a:tcPr marL="67589" marR="67589" marT="0" marB="0" anchor="ctr"/>
                </a:tc>
                <a:tc>
                  <a:txBody>
                    <a:bodyPr/>
                    <a:lstStyle/>
                    <a:p>
                      <a:pPr algn="l">
                        <a:spcAft>
                          <a:spcPts val="0"/>
                        </a:spcAft>
                      </a:pPr>
                      <a:r>
                        <a:rPr lang="en-ZA" sz="1400" dirty="0">
                          <a:solidFill>
                            <a:schemeClr val="tx1">
                              <a:lumMod val="50000"/>
                              <a:lumOff val="50000"/>
                            </a:schemeClr>
                          </a:solidFill>
                          <a:effectLst/>
                        </a:rPr>
                        <a:t>Registration</a:t>
                      </a:r>
                      <a:endParaRPr lang="en-ZA" sz="1400" dirty="0">
                        <a:solidFill>
                          <a:schemeClr val="tx1">
                            <a:lumMod val="50000"/>
                            <a:lumOff val="50000"/>
                          </a:schemeClr>
                        </a:solidFill>
                        <a:effectLst/>
                        <a:latin typeface="Arial"/>
                        <a:ea typeface="Times New Roman"/>
                        <a:cs typeface="Times New Roman"/>
                      </a:endParaRPr>
                    </a:p>
                  </a:txBody>
                  <a:tcPr marL="67589" marR="67589" marT="0" marB="0" anchor="ctr"/>
                </a:tc>
                <a:tc>
                  <a:txBody>
                    <a:bodyPr/>
                    <a:lstStyle/>
                    <a:p>
                      <a:pPr algn="ctr">
                        <a:lnSpc>
                          <a:spcPct val="120000"/>
                        </a:lnSpc>
                        <a:spcAft>
                          <a:spcPts val="0"/>
                        </a:spcAft>
                        <a:tabLst>
                          <a:tab pos="2637155" algn="ctr"/>
                          <a:tab pos="5274310" algn="r"/>
                          <a:tab pos="457200" algn="l"/>
                        </a:tabLst>
                      </a:pPr>
                      <a:r>
                        <a:rPr lang="en-GB" sz="1400">
                          <a:solidFill>
                            <a:schemeClr val="tx1">
                              <a:lumMod val="50000"/>
                              <a:lumOff val="50000"/>
                            </a:schemeClr>
                          </a:solidFill>
                          <a:effectLst/>
                        </a:rPr>
                        <a:t>07:30 – 09:00</a:t>
                      </a:r>
                      <a:endParaRPr lang="en-ZA" sz="1400" b="1">
                        <a:solidFill>
                          <a:schemeClr val="tx1">
                            <a:lumMod val="50000"/>
                            <a:lumOff val="50000"/>
                          </a:schemeClr>
                        </a:solidFill>
                        <a:effectLst/>
                        <a:latin typeface="Arial"/>
                        <a:ea typeface="Times New Roman"/>
                        <a:cs typeface="Times New Roman"/>
                      </a:endParaRPr>
                    </a:p>
                  </a:txBody>
                  <a:tcPr marL="67589" marR="67589" marT="0" marB="0" anchor="ctr"/>
                </a:tc>
                <a:tc>
                  <a:txBody>
                    <a:bodyPr/>
                    <a:lstStyle/>
                    <a:p>
                      <a:pPr algn="ctr">
                        <a:spcAft>
                          <a:spcPts val="0"/>
                        </a:spcAft>
                      </a:pPr>
                      <a:r>
                        <a:rPr lang="en-ZA" sz="1400">
                          <a:solidFill>
                            <a:schemeClr val="tx1">
                              <a:lumMod val="50000"/>
                              <a:lumOff val="50000"/>
                            </a:schemeClr>
                          </a:solidFill>
                          <a:effectLst/>
                        </a:rPr>
                        <a:t>Delegates</a:t>
                      </a:r>
                      <a:endParaRPr lang="en-ZA" sz="1400">
                        <a:solidFill>
                          <a:schemeClr val="tx1">
                            <a:lumMod val="50000"/>
                            <a:lumOff val="50000"/>
                          </a:schemeClr>
                        </a:solidFill>
                        <a:effectLst/>
                        <a:latin typeface="Arial"/>
                        <a:ea typeface="Times New Roman"/>
                        <a:cs typeface="Times New Roman"/>
                      </a:endParaRPr>
                    </a:p>
                  </a:txBody>
                  <a:tcPr marL="67589" marR="67589" marT="0" marB="0" anchor="ctr"/>
                </a:tc>
              </a:tr>
              <a:tr h="578017">
                <a:tc>
                  <a:txBody>
                    <a:bodyPr/>
                    <a:lstStyle/>
                    <a:p>
                      <a:pPr algn="ctr">
                        <a:lnSpc>
                          <a:spcPct val="150000"/>
                        </a:lnSpc>
                        <a:spcBef>
                          <a:spcPts val="600"/>
                        </a:spcBef>
                        <a:spcAft>
                          <a:spcPts val="0"/>
                        </a:spcAft>
                      </a:pPr>
                      <a:r>
                        <a:rPr lang="en-ZA" sz="1400">
                          <a:effectLst/>
                        </a:rPr>
                        <a:t>2</a:t>
                      </a:r>
                      <a:endParaRPr lang="en-ZA" sz="1400">
                        <a:effectLst/>
                        <a:latin typeface="Arial"/>
                        <a:ea typeface="Times New Roman"/>
                        <a:cs typeface="Times New Roman"/>
                      </a:endParaRPr>
                    </a:p>
                  </a:txBody>
                  <a:tcPr marL="67589" marR="67589" marT="0" marB="0" anchor="ctr"/>
                </a:tc>
                <a:tc>
                  <a:txBody>
                    <a:bodyPr/>
                    <a:lstStyle/>
                    <a:p>
                      <a:pPr algn="l">
                        <a:spcAft>
                          <a:spcPts val="0"/>
                        </a:spcAft>
                      </a:pPr>
                      <a:r>
                        <a:rPr lang="en-ZA" sz="1400" dirty="0">
                          <a:solidFill>
                            <a:schemeClr val="tx1">
                              <a:lumMod val="50000"/>
                              <a:lumOff val="50000"/>
                            </a:schemeClr>
                          </a:solidFill>
                          <a:effectLst/>
                        </a:rPr>
                        <a:t>Community of Practice for Adoption (COPA)</a:t>
                      </a:r>
                    </a:p>
                    <a:p>
                      <a:pPr marL="342900" lvl="0" indent="-342900" algn="l">
                        <a:spcAft>
                          <a:spcPts val="0"/>
                        </a:spcAft>
                        <a:buFont typeface="Symbol"/>
                        <a:buChar char=""/>
                      </a:pPr>
                      <a:r>
                        <a:rPr lang="en-ZA" sz="1400" dirty="0">
                          <a:solidFill>
                            <a:schemeClr val="tx1">
                              <a:lumMod val="50000"/>
                              <a:lumOff val="50000"/>
                            </a:schemeClr>
                          </a:solidFill>
                          <a:effectLst/>
                        </a:rPr>
                        <a:t>Outline the scope of operation</a:t>
                      </a:r>
                    </a:p>
                    <a:p>
                      <a:pPr marL="342900" lvl="0" indent="-342900" algn="l">
                        <a:spcAft>
                          <a:spcPts val="0"/>
                        </a:spcAft>
                        <a:buFont typeface="Symbol"/>
                        <a:buChar char=""/>
                      </a:pPr>
                      <a:r>
                        <a:rPr lang="en-ZA" sz="1400" dirty="0">
                          <a:solidFill>
                            <a:schemeClr val="tx1">
                              <a:lumMod val="50000"/>
                              <a:lumOff val="50000"/>
                            </a:schemeClr>
                          </a:solidFill>
                          <a:effectLst/>
                        </a:rPr>
                        <a:t>Rationale of establishing it</a:t>
                      </a:r>
                      <a:endParaRPr lang="en-ZA" sz="1400" dirty="0">
                        <a:solidFill>
                          <a:schemeClr val="tx1">
                            <a:lumMod val="50000"/>
                            <a:lumOff val="50000"/>
                          </a:schemeClr>
                        </a:solidFill>
                        <a:effectLst/>
                        <a:latin typeface="Arial"/>
                        <a:ea typeface="Times New Roman"/>
                        <a:cs typeface="Times New Roman"/>
                      </a:endParaRPr>
                    </a:p>
                  </a:txBody>
                  <a:tcPr marL="67589" marR="67589" marT="0" marB="0" anchor="ctr"/>
                </a:tc>
                <a:tc>
                  <a:txBody>
                    <a:bodyPr/>
                    <a:lstStyle/>
                    <a:p>
                      <a:pPr algn="ctr">
                        <a:lnSpc>
                          <a:spcPct val="120000"/>
                        </a:lnSpc>
                        <a:spcAft>
                          <a:spcPts val="0"/>
                        </a:spcAft>
                        <a:tabLst>
                          <a:tab pos="2637155" algn="ctr"/>
                          <a:tab pos="5274310" algn="r"/>
                          <a:tab pos="457200" algn="l"/>
                        </a:tabLst>
                      </a:pPr>
                      <a:r>
                        <a:rPr lang="en-GB" sz="1400">
                          <a:solidFill>
                            <a:schemeClr val="tx1">
                              <a:lumMod val="50000"/>
                              <a:lumOff val="50000"/>
                            </a:schemeClr>
                          </a:solidFill>
                          <a:effectLst/>
                        </a:rPr>
                        <a:t>09:00 – 09:20</a:t>
                      </a:r>
                      <a:endParaRPr lang="en-ZA" sz="1400" b="1">
                        <a:solidFill>
                          <a:schemeClr val="tx1">
                            <a:lumMod val="50000"/>
                            <a:lumOff val="50000"/>
                          </a:schemeClr>
                        </a:solidFill>
                        <a:effectLst/>
                        <a:latin typeface="Arial"/>
                        <a:ea typeface="Times New Roman"/>
                        <a:cs typeface="Times New Roman"/>
                      </a:endParaRPr>
                    </a:p>
                  </a:txBody>
                  <a:tcPr marL="67589" marR="67589" marT="0" marB="0" anchor="ctr"/>
                </a:tc>
                <a:tc>
                  <a:txBody>
                    <a:bodyPr/>
                    <a:lstStyle/>
                    <a:p>
                      <a:pPr algn="ctr">
                        <a:spcAft>
                          <a:spcPts val="0"/>
                        </a:spcAft>
                      </a:pPr>
                      <a:r>
                        <a:rPr lang="en-ZA" sz="1400">
                          <a:solidFill>
                            <a:schemeClr val="tx1">
                              <a:lumMod val="50000"/>
                              <a:lumOff val="50000"/>
                            </a:schemeClr>
                          </a:solidFill>
                          <a:effectLst/>
                        </a:rPr>
                        <a:t>Johan van Rensburg</a:t>
                      </a:r>
                      <a:endParaRPr lang="en-ZA" sz="1400">
                        <a:solidFill>
                          <a:schemeClr val="tx1">
                            <a:lumMod val="50000"/>
                            <a:lumOff val="50000"/>
                          </a:schemeClr>
                        </a:solidFill>
                        <a:effectLst/>
                        <a:latin typeface="Arial"/>
                        <a:ea typeface="Times New Roman"/>
                        <a:cs typeface="Times New Roman"/>
                      </a:endParaRPr>
                    </a:p>
                  </a:txBody>
                  <a:tcPr marL="67589" marR="67589" marT="0" marB="0" anchor="ctr"/>
                </a:tc>
              </a:tr>
              <a:tr h="270899">
                <a:tc>
                  <a:txBody>
                    <a:bodyPr/>
                    <a:lstStyle/>
                    <a:p>
                      <a:pPr algn="ctr">
                        <a:lnSpc>
                          <a:spcPct val="150000"/>
                        </a:lnSpc>
                        <a:spcBef>
                          <a:spcPts val="600"/>
                        </a:spcBef>
                        <a:spcAft>
                          <a:spcPts val="0"/>
                        </a:spcAft>
                      </a:pPr>
                      <a:r>
                        <a:rPr lang="en-ZA" sz="1400">
                          <a:effectLst/>
                        </a:rPr>
                        <a:t>3</a:t>
                      </a:r>
                      <a:endParaRPr lang="en-ZA" sz="1400">
                        <a:effectLst/>
                        <a:latin typeface="Arial"/>
                        <a:ea typeface="Times New Roman"/>
                        <a:cs typeface="Times New Roman"/>
                      </a:endParaRPr>
                    </a:p>
                  </a:txBody>
                  <a:tcPr marL="67589" marR="67589" marT="0" marB="0" anchor="ctr"/>
                </a:tc>
                <a:tc>
                  <a:txBody>
                    <a:bodyPr/>
                    <a:lstStyle/>
                    <a:p>
                      <a:pPr algn="l">
                        <a:spcAft>
                          <a:spcPts val="0"/>
                        </a:spcAft>
                      </a:pPr>
                      <a:r>
                        <a:rPr lang="en-ZA" sz="1400">
                          <a:solidFill>
                            <a:schemeClr val="tx1">
                              <a:lumMod val="50000"/>
                              <a:lumOff val="50000"/>
                            </a:schemeClr>
                          </a:solidFill>
                          <a:effectLst/>
                        </a:rPr>
                        <a:t>Adoption Framework </a:t>
                      </a:r>
                      <a:endParaRPr lang="en-ZA" sz="1400">
                        <a:solidFill>
                          <a:schemeClr val="tx1">
                            <a:lumMod val="50000"/>
                            <a:lumOff val="50000"/>
                          </a:schemeClr>
                        </a:solidFill>
                        <a:effectLst/>
                        <a:latin typeface="Arial"/>
                        <a:ea typeface="Times New Roman"/>
                        <a:cs typeface="Times New Roman"/>
                      </a:endParaRPr>
                    </a:p>
                  </a:txBody>
                  <a:tcPr marL="67589" marR="67589" marT="0" marB="0" anchor="ctr"/>
                </a:tc>
                <a:tc>
                  <a:txBody>
                    <a:bodyPr/>
                    <a:lstStyle/>
                    <a:p>
                      <a:pPr algn="ctr">
                        <a:lnSpc>
                          <a:spcPct val="120000"/>
                        </a:lnSpc>
                        <a:spcAft>
                          <a:spcPts val="0"/>
                        </a:spcAft>
                        <a:tabLst>
                          <a:tab pos="2637155" algn="ctr"/>
                          <a:tab pos="5274310" algn="r"/>
                          <a:tab pos="457200" algn="l"/>
                        </a:tabLst>
                      </a:pPr>
                      <a:r>
                        <a:rPr lang="en-GB" sz="1400" dirty="0">
                          <a:solidFill>
                            <a:schemeClr val="tx1">
                              <a:lumMod val="50000"/>
                              <a:lumOff val="50000"/>
                            </a:schemeClr>
                          </a:solidFill>
                          <a:effectLst/>
                        </a:rPr>
                        <a:t>09:20 – 11:00</a:t>
                      </a:r>
                      <a:endParaRPr lang="en-ZA" sz="1400" b="1" dirty="0">
                        <a:solidFill>
                          <a:schemeClr val="tx1">
                            <a:lumMod val="50000"/>
                            <a:lumOff val="50000"/>
                          </a:schemeClr>
                        </a:solidFill>
                        <a:effectLst/>
                        <a:latin typeface="Arial"/>
                        <a:ea typeface="Times New Roman"/>
                        <a:cs typeface="Times New Roman"/>
                      </a:endParaRPr>
                    </a:p>
                  </a:txBody>
                  <a:tcPr marL="67589" marR="67589" marT="0" marB="0" anchor="ctr"/>
                </a:tc>
                <a:tc>
                  <a:txBody>
                    <a:bodyPr/>
                    <a:lstStyle/>
                    <a:p>
                      <a:pPr algn="ctr">
                        <a:spcAft>
                          <a:spcPts val="0"/>
                        </a:spcAft>
                      </a:pPr>
                      <a:r>
                        <a:rPr lang="en-ZA" sz="1400" dirty="0">
                          <a:solidFill>
                            <a:schemeClr val="tx1">
                              <a:lumMod val="50000"/>
                              <a:lumOff val="50000"/>
                            </a:schemeClr>
                          </a:solidFill>
                          <a:effectLst/>
                        </a:rPr>
                        <a:t>Johan van Rensburg</a:t>
                      </a:r>
                      <a:endParaRPr lang="en-ZA" sz="1400" dirty="0">
                        <a:solidFill>
                          <a:schemeClr val="tx1">
                            <a:lumMod val="50000"/>
                            <a:lumOff val="50000"/>
                          </a:schemeClr>
                        </a:solidFill>
                        <a:effectLst/>
                        <a:latin typeface="Arial"/>
                        <a:ea typeface="Times New Roman"/>
                        <a:cs typeface="Times New Roman"/>
                      </a:endParaRPr>
                    </a:p>
                  </a:txBody>
                  <a:tcPr marL="67589" marR="67589" marT="0" marB="0" anchor="ctr"/>
                </a:tc>
              </a:tr>
              <a:tr h="270899">
                <a:tc>
                  <a:txBody>
                    <a:bodyPr/>
                    <a:lstStyle/>
                    <a:p>
                      <a:pPr algn="ctr">
                        <a:lnSpc>
                          <a:spcPct val="150000"/>
                        </a:lnSpc>
                        <a:spcBef>
                          <a:spcPts val="600"/>
                        </a:spcBef>
                        <a:spcAft>
                          <a:spcPts val="0"/>
                        </a:spcAft>
                      </a:pPr>
                      <a:r>
                        <a:rPr lang="en-ZA" sz="1400">
                          <a:effectLst/>
                        </a:rPr>
                        <a:t>4</a:t>
                      </a:r>
                      <a:endParaRPr lang="en-ZA" sz="1400">
                        <a:effectLst/>
                        <a:latin typeface="Arial"/>
                        <a:ea typeface="Times New Roman"/>
                        <a:cs typeface="Times New Roman"/>
                      </a:endParaRPr>
                    </a:p>
                  </a:txBody>
                  <a:tcPr marL="67589" marR="67589" marT="0" marB="0" anchor="ctr"/>
                </a:tc>
                <a:tc>
                  <a:txBody>
                    <a:bodyPr/>
                    <a:lstStyle/>
                    <a:p>
                      <a:pPr algn="l">
                        <a:spcAft>
                          <a:spcPts val="0"/>
                        </a:spcAft>
                      </a:pPr>
                      <a:r>
                        <a:rPr lang="en-ZA" sz="1400">
                          <a:solidFill>
                            <a:schemeClr val="tx1">
                              <a:lumMod val="50000"/>
                              <a:lumOff val="50000"/>
                            </a:schemeClr>
                          </a:solidFill>
                          <a:effectLst/>
                        </a:rPr>
                        <a:t>Tea Break</a:t>
                      </a:r>
                      <a:endParaRPr lang="en-ZA" sz="1400">
                        <a:solidFill>
                          <a:schemeClr val="tx1">
                            <a:lumMod val="50000"/>
                            <a:lumOff val="50000"/>
                          </a:schemeClr>
                        </a:solidFill>
                        <a:effectLst/>
                        <a:latin typeface="Arial"/>
                        <a:ea typeface="Times New Roman"/>
                        <a:cs typeface="Times New Roman"/>
                      </a:endParaRPr>
                    </a:p>
                  </a:txBody>
                  <a:tcPr marL="67589" marR="67589" marT="0" marB="0" anchor="ctr"/>
                </a:tc>
                <a:tc>
                  <a:txBody>
                    <a:bodyPr/>
                    <a:lstStyle/>
                    <a:p>
                      <a:pPr algn="ctr">
                        <a:lnSpc>
                          <a:spcPct val="120000"/>
                        </a:lnSpc>
                        <a:spcAft>
                          <a:spcPts val="0"/>
                        </a:spcAft>
                        <a:tabLst>
                          <a:tab pos="2637155" algn="ctr"/>
                          <a:tab pos="5274310" algn="r"/>
                          <a:tab pos="457200" algn="l"/>
                        </a:tabLst>
                      </a:pPr>
                      <a:r>
                        <a:rPr lang="en-GB" sz="1400">
                          <a:solidFill>
                            <a:schemeClr val="tx1">
                              <a:lumMod val="50000"/>
                              <a:lumOff val="50000"/>
                            </a:schemeClr>
                          </a:solidFill>
                          <a:effectLst/>
                        </a:rPr>
                        <a:t>11:00-11:30</a:t>
                      </a:r>
                      <a:endParaRPr lang="en-ZA" sz="1400" b="1">
                        <a:solidFill>
                          <a:schemeClr val="tx1">
                            <a:lumMod val="50000"/>
                            <a:lumOff val="50000"/>
                          </a:schemeClr>
                        </a:solidFill>
                        <a:effectLst/>
                        <a:latin typeface="Arial"/>
                        <a:ea typeface="Times New Roman"/>
                        <a:cs typeface="Times New Roman"/>
                      </a:endParaRPr>
                    </a:p>
                  </a:txBody>
                  <a:tcPr marL="67589" marR="67589" marT="0" marB="0" anchor="ctr"/>
                </a:tc>
                <a:tc>
                  <a:txBody>
                    <a:bodyPr/>
                    <a:lstStyle/>
                    <a:p>
                      <a:pPr algn="ctr">
                        <a:spcAft>
                          <a:spcPts val="0"/>
                        </a:spcAft>
                      </a:pPr>
                      <a:r>
                        <a:rPr lang="en-ZA" sz="1400" dirty="0">
                          <a:solidFill>
                            <a:schemeClr val="tx1">
                              <a:lumMod val="50000"/>
                              <a:lumOff val="50000"/>
                            </a:schemeClr>
                          </a:solidFill>
                          <a:effectLst/>
                        </a:rPr>
                        <a:t>All</a:t>
                      </a:r>
                      <a:endParaRPr lang="en-ZA" sz="1400" dirty="0">
                        <a:solidFill>
                          <a:schemeClr val="tx1">
                            <a:lumMod val="50000"/>
                            <a:lumOff val="50000"/>
                          </a:schemeClr>
                        </a:solidFill>
                        <a:effectLst/>
                        <a:latin typeface="Arial"/>
                        <a:ea typeface="Times New Roman"/>
                        <a:cs typeface="Times New Roman"/>
                      </a:endParaRPr>
                    </a:p>
                  </a:txBody>
                  <a:tcPr marL="67589" marR="67589" marT="0" marB="0" anchor="ctr"/>
                </a:tc>
              </a:tr>
              <a:tr h="770689">
                <a:tc>
                  <a:txBody>
                    <a:bodyPr/>
                    <a:lstStyle/>
                    <a:p>
                      <a:pPr algn="ctr">
                        <a:lnSpc>
                          <a:spcPct val="150000"/>
                        </a:lnSpc>
                        <a:spcBef>
                          <a:spcPts val="600"/>
                        </a:spcBef>
                        <a:spcAft>
                          <a:spcPts val="0"/>
                        </a:spcAft>
                      </a:pPr>
                      <a:r>
                        <a:rPr lang="en-ZA" sz="1400">
                          <a:effectLst/>
                        </a:rPr>
                        <a:t>5</a:t>
                      </a:r>
                      <a:endParaRPr lang="en-ZA" sz="1400">
                        <a:effectLst/>
                        <a:latin typeface="Arial"/>
                        <a:ea typeface="Times New Roman"/>
                        <a:cs typeface="Times New Roman"/>
                      </a:endParaRPr>
                    </a:p>
                  </a:txBody>
                  <a:tcPr marL="67589" marR="67589" marT="0" marB="0" anchor="ctr"/>
                </a:tc>
                <a:tc>
                  <a:txBody>
                    <a:bodyPr/>
                    <a:lstStyle/>
                    <a:p>
                      <a:pPr marL="201295" algn="l">
                        <a:spcAft>
                          <a:spcPts val="0"/>
                        </a:spcAft>
                      </a:pPr>
                      <a:r>
                        <a:rPr lang="en-ZA" sz="1400">
                          <a:effectLst/>
                        </a:rPr>
                        <a:t> </a:t>
                      </a:r>
                    </a:p>
                    <a:p>
                      <a:pPr marL="342900" lvl="0" indent="-342900" algn="l">
                        <a:spcAft>
                          <a:spcPts val="0"/>
                        </a:spcAft>
                        <a:buFont typeface="Symbol"/>
                        <a:buChar char=""/>
                      </a:pPr>
                      <a:r>
                        <a:rPr lang="en-ZA" sz="1400">
                          <a:effectLst/>
                        </a:rPr>
                        <a:t>Guiding Templates for steps 1 to 3</a:t>
                      </a:r>
                    </a:p>
                    <a:p>
                      <a:pPr marL="342900" lvl="0" indent="-342900" algn="l">
                        <a:spcAft>
                          <a:spcPts val="0"/>
                        </a:spcAft>
                        <a:buFont typeface="Symbol"/>
                        <a:buChar char=""/>
                      </a:pPr>
                      <a:r>
                        <a:rPr lang="en-ZA" sz="1400">
                          <a:effectLst/>
                        </a:rPr>
                        <a:t>Q&amp;A - Discussion </a:t>
                      </a:r>
                    </a:p>
                    <a:p>
                      <a:pPr algn="l">
                        <a:spcAft>
                          <a:spcPts val="0"/>
                        </a:spcAft>
                      </a:pPr>
                      <a:r>
                        <a:rPr lang="en-ZA" sz="1400">
                          <a:effectLst/>
                        </a:rPr>
                        <a:t> </a:t>
                      </a:r>
                      <a:endParaRPr lang="en-ZA" sz="1400">
                        <a:effectLst/>
                        <a:latin typeface="Arial"/>
                        <a:ea typeface="Times New Roman"/>
                        <a:cs typeface="Times New Roman"/>
                      </a:endParaRPr>
                    </a:p>
                  </a:txBody>
                  <a:tcPr marL="67589" marR="67589" marT="0" marB="0" anchor="ctr"/>
                </a:tc>
                <a:tc>
                  <a:txBody>
                    <a:bodyPr/>
                    <a:lstStyle/>
                    <a:p>
                      <a:pPr algn="ctr">
                        <a:lnSpc>
                          <a:spcPct val="120000"/>
                        </a:lnSpc>
                        <a:spcAft>
                          <a:spcPts val="0"/>
                        </a:spcAft>
                        <a:tabLst>
                          <a:tab pos="2637155" algn="ctr"/>
                          <a:tab pos="5274310" algn="r"/>
                          <a:tab pos="457200" algn="l"/>
                        </a:tabLst>
                      </a:pPr>
                      <a:r>
                        <a:rPr lang="en-GB" sz="1400" dirty="0">
                          <a:effectLst/>
                        </a:rPr>
                        <a:t>11:30-12:30</a:t>
                      </a:r>
                      <a:endParaRPr lang="en-ZA" sz="1400" b="1" dirty="0">
                        <a:effectLst/>
                        <a:latin typeface="Arial"/>
                        <a:ea typeface="Times New Roman"/>
                        <a:cs typeface="Times New Roman"/>
                      </a:endParaRPr>
                    </a:p>
                  </a:txBody>
                  <a:tcPr marL="67589" marR="67589" marT="0" marB="0" anchor="ctr"/>
                </a:tc>
                <a:tc>
                  <a:txBody>
                    <a:bodyPr/>
                    <a:lstStyle/>
                    <a:p>
                      <a:pPr algn="ctr">
                        <a:spcAft>
                          <a:spcPts val="0"/>
                        </a:spcAft>
                      </a:pPr>
                      <a:r>
                        <a:rPr lang="en-ZA" sz="1400" dirty="0">
                          <a:effectLst/>
                        </a:rPr>
                        <a:t>Johan van Rensburg</a:t>
                      </a:r>
                      <a:endParaRPr lang="en-ZA" sz="1400" dirty="0">
                        <a:effectLst/>
                        <a:latin typeface="Arial"/>
                        <a:ea typeface="Times New Roman"/>
                        <a:cs typeface="Times New Roman"/>
                      </a:endParaRPr>
                    </a:p>
                  </a:txBody>
                  <a:tcPr marL="67589" marR="67589" marT="0" marB="0" anchor="ctr"/>
                </a:tc>
              </a:tr>
              <a:tr h="1156033">
                <a:tc>
                  <a:txBody>
                    <a:bodyPr/>
                    <a:lstStyle/>
                    <a:p>
                      <a:pPr algn="ctr">
                        <a:lnSpc>
                          <a:spcPct val="150000"/>
                        </a:lnSpc>
                        <a:spcBef>
                          <a:spcPts val="600"/>
                        </a:spcBef>
                        <a:spcAft>
                          <a:spcPts val="0"/>
                        </a:spcAft>
                      </a:pPr>
                      <a:r>
                        <a:rPr lang="en-ZA" sz="1400">
                          <a:effectLst/>
                        </a:rPr>
                        <a:t>6</a:t>
                      </a:r>
                      <a:endParaRPr lang="en-ZA" sz="1400">
                        <a:effectLst/>
                        <a:latin typeface="Arial"/>
                        <a:ea typeface="Times New Roman"/>
                        <a:cs typeface="Times New Roman"/>
                      </a:endParaRPr>
                    </a:p>
                  </a:txBody>
                  <a:tcPr marL="67589" marR="67589" marT="0" marB="0" anchor="ctr"/>
                </a:tc>
                <a:tc>
                  <a:txBody>
                    <a:bodyPr/>
                    <a:lstStyle/>
                    <a:p>
                      <a:pPr algn="l">
                        <a:spcAft>
                          <a:spcPts val="0"/>
                        </a:spcAft>
                      </a:pPr>
                      <a:r>
                        <a:rPr lang="en-ZA" sz="1400" dirty="0" smtClean="0">
                          <a:effectLst/>
                        </a:rPr>
                        <a:t>General discussion</a:t>
                      </a:r>
                    </a:p>
                    <a:p>
                      <a:pPr marL="342900" lvl="0" indent="-342900" algn="l">
                        <a:spcAft>
                          <a:spcPts val="0"/>
                        </a:spcAft>
                        <a:buFont typeface="Symbol"/>
                        <a:buChar char=""/>
                      </a:pPr>
                      <a:r>
                        <a:rPr lang="en-ZA" sz="1400" dirty="0" smtClean="0">
                          <a:effectLst/>
                        </a:rPr>
                        <a:t>Self-assessment of COPA members</a:t>
                      </a:r>
                    </a:p>
                    <a:p>
                      <a:pPr marL="342900" lvl="0" indent="-342900" algn="l">
                        <a:spcAft>
                          <a:spcPts val="0"/>
                        </a:spcAft>
                        <a:buFont typeface="Symbol"/>
                        <a:buChar char=""/>
                      </a:pPr>
                      <a:r>
                        <a:rPr lang="en-ZA" sz="1400" dirty="0" smtClean="0">
                          <a:effectLst/>
                        </a:rPr>
                        <a:t>Election of COPA Chair</a:t>
                      </a:r>
                    </a:p>
                    <a:p>
                      <a:pPr marL="342900" lvl="0" indent="-342900" algn="l">
                        <a:spcAft>
                          <a:spcPts val="0"/>
                        </a:spcAft>
                        <a:buFont typeface="Symbol"/>
                        <a:buChar char=""/>
                      </a:pPr>
                      <a:r>
                        <a:rPr lang="en-ZA" sz="1400" dirty="0" smtClean="0">
                          <a:effectLst/>
                        </a:rPr>
                        <a:t>Roles and responsibility of COPA chair</a:t>
                      </a:r>
                    </a:p>
                    <a:p>
                      <a:pPr marL="342900" lvl="0" indent="-342900" algn="l">
                        <a:spcAft>
                          <a:spcPts val="0"/>
                        </a:spcAft>
                        <a:buFont typeface="Symbol"/>
                        <a:buChar char=""/>
                      </a:pPr>
                      <a:r>
                        <a:rPr lang="en-ZA" sz="1400" dirty="0" smtClean="0">
                          <a:effectLst/>
                        </a:rPr>
                        <a:t>Calendar /Frequency of  COPA meetings</a:t>
                      </a:r>
                    </a:p>
                    <a:p>
                      <a:pPr marL="342900" lvl="0" indent="-342900" algn="l">
                        <a:spcAft>
                          <a:spcPts val="0"/>
                        </a:spcAft>
                        <a:buFont typeface="Symbol"/>
                        <a:buChar char=""/>
                      </a:pPr>
                      <a:r>
                        <a:rPr lang="en-ZA" sz="1400" dirty="0" smtClean="0">
                          <a:effectLst/>
                        </a:rPr>
                        <a:t>Requirements/way forward for next  COPA meeting</a:t>
                      </a:r>
                    </a:p>
                  </a:txBody>
                  <a:tcPr marL="67589" marR="67589" marT="0" marB="0" anchor="ctr"/>
                </a:tc>
                <a:tc>
                  <a:txBody>
                    <a:bodyPr/>
                    <a:lstStyle/>
                    <a:p>
                      <a:pPr algn="ctr">
                        <a:lnSpc>
                          <a:spcPct val="150000"/>
                        </a:lnSpc>
                        <a:spcBef>
                          <a:spcPts val="600"/>
                        </a:spcBef>
                        <a:spcAft>
                          <a:spcPts val="0"/>
                        </a:spcAft>
                      </a:pPr>
                      <a:r>
                        <a:rPr lang="en-ZA" sz="1400">
                          <a:effectLst/>
                        </a:rPr>
                        <a:t>12:30-13:00</a:t>
                      </a:r>
                      <a:endParaRPr lang="en-ZA" sz="1400">
                        <a:effectLst/>
                        <a:latin typeface="Arial"/>
                        <a:ea typeface="Times New Roman"/>
                        <a:cs typeface="Times New Roman"/>
                      </a:endParaRPr>
                    </a:p>
                  </a:txBody>
                  <a:tcPr marL="67589" marR="67589" marT="0" marB="0" anchor="ctr"/>
                </a:tc>
                <a:tc>
                  <a:txBody>
                    <a:bodyPr/>
                    <a:lstStyle/>
                    <a:p>
                      <a:pPr algn="ctr">
                        <a:spcAft>
                          <a:spcPts val="0"/>
                        </a:spcAft>
                      </a:pPr>
                      <a:r>
                        <a:rPr lang="en-ZA" sz="1400">
                          <a:effectLst/>
                        </a:rPr>
                        <a:t>All (Facilitated by </a:t>
                      </a:r>
                    </a:p>
                    <a:p>
                      <a:pPr algn="ctr">
                        <a:spcAft>
                          <a:spcPts val="0"/>
                        </a:spcAft>
                      </a:pPr>
                      <a:r>
                        <a:rPr lang="en-ZA" sz="1400">
                          <a:effectLst/>
                        </a:rPr>
                        <a:t>Audrey Banyini)</a:t>
                      </a:r>
                      <a:endParaRPr lang="en-ZA" sz="1400">
                        <a:effectLst/>
                        <a:latin typeface="Arial"/>
                        <a:ea typeface="Times New Roman"/>
                        <a:cs typeface="Times New Roman"/>
                      </a:endParaRPr>
                    </a:p>
                  </a:txBody>
                  <a:tcPr marL="67589" marR="67589" marT="0" marB="0" anchor="ctr"/>
                </a:tc>
              </a:tr>
              <a:tr h="578017">
                <a:tc>
                  <a:txBody>
                    <a:bodyPr/>
                    <a:lstStyle/>
                    <a:p>
                      <a:pPr algn="ctr">
                        <a:lnSpc>
                          <a:spcPct val="150000"/>
                        </a:lnSpc>
                        <a:spcBef>
                          <a:spcPts val="600"/>
                        </a:spcBef>
                        <a:spcAft>
                          <a:spcPts val="0"/>
                        </a:spcAft>
                      </a:pPr>
                      <a:r>
                        <a:rPr lang="en-ZA" sz="1400">
                          <a:effectLst/>
                        </a:rPr>
                        <a:t>7</a:t>
                      </a:r>
                      <a:endParaRPr lang="en-ZA" sz="1400">
                        <a:effectLst/>
                        <a:latin typeface="Arial"/>
                        <a:ea typeface="Times New Roman"/>
                        <a:cs typeface="Times New Roman"/>
                      </a:endParaRPr>
                    </a:p>
                  </a:txBody>
                  <a:tcPr marL="67589" marR="67589" marT="0" marB="0" anchor="ctr"/>
                </a:tc>
                <a:tc>
                  <a:txBody>
                    <a:bodyPr/>
                    <a:lstStyle/>
                    <a:p>
                      <a:pPr algn="l">
                        <a:spcAft>
                          <a:spcPts val="0"/>
                        </a:spcAft>
                      </a:pPr>
                      <a:r>
                        <a:rPr lang="en-ZA" sz="1400" dirty="0">
                          <a:effectLst/>
                        </a:rPr>
                        <a:t>Closure </a:t>
                      </a:r>
                      <a:endParaRPr lang="en-ZA" sz="1400" dirty="0">
                        <a:effectLst/>
                        <a:latin typeface="Arial"/>
                        <a:ea typeface="Times New Roman"/>
                        <a:cs typeface="Times New Roman"/>
                      </a:endParaRPr>
                    </a:p>
                  </a:txBody>
                  <a:tcPr marL="67589" marR="67589" marT="0" marB="0" anchor="ctr"/>
                </a:tc>
                <a:tc>
                  <a:txBody>
                    <a:bodyPr/>
                    <a:lstStyle/>
                    <a:p>
                      <a:pPr algn="ctr">
                        <a:lnSpc>
                          <a:spcPct val="150000"/>
                        </a:lnSpc>
                        <a:spcBef>
                          <a:spcPts val="600"/>
                        </a:spcBef>
                        <a:spcAft>
                          <a:spcPts val="0"/>
                        </a:spcAft>
                      </a:pPr>
                      <a:r>
                        <a:rPr lang="en-ZA" sz="1400">
                          <a:effectLst/>
                        </a:rPr>
                        <a:t>13:00-13:10</a:t>
                      </a:r>
                      <a:endParaRPr lang="en-ZA" sz="1400">
                        <a:effectLst/>
                        <a:latin typeface="Arial"/>
                        <a:ea typeface="Times New Roman"/>
                        <a:cs typeface="Times New Roman"/>
                      </a:endParaRPr>
                    </a:p>
                  </a:txBody>
                  <a:tcPr marL="67589" marR="67589" marT="0" marB="0" anchor="ctr"/>
                </a:tc>
                <a:tc>
                  <a:txBody>
                    <a:bodyPr/>
                    <a:lstStyle/>
                    <a:p>
                      <a:pPr algn="ctr">
                        <a:spcAft>
                          <a:spcPts val="0"/>
                        </a:spcAft>
                      </a:pPr>
                      <a:r>
                        <a:rPr lang="en-ZA" sz="1400">
                          <a:effectLst/>
                        </a:rPr>
                        <a:t> </a:t>
                      </a:r>
                    </a:p>
                    <a:p>
                      <a:pPr algn="ctr">
                        <a:spcAft>
                          <a:spcPts val="0"/>
                        </a:spcAft>
                      </a:pPr>
                      <a:r>
                        <a:rPr lang="en-ZA" sz="1400">
                          <a:effectLst/>
                        </a:rPr>
                        <a:t>Gerrie Pienaar</a:t>
                      </a:r>
                    </a:p>
                    <a:p>
                      <a:pPr algn="l">
                        <a:spcAft>
                          <a:spcPts val="0"/>
                        </a:spcAft>
                      </a:pPr>
                      <a:r>
                        <a:rPr lang="en-ZA" sz="1400">
                          <a:effectLst/>
                        </a:rPr>
                        <a:t> </a:t>
                      </a:r>
                      <a:endParaRPr lang="en-ZA" sz="1400">
                        <a:effectLst/>
                        <a:latin typeface="Arial"/>
                        <a:ea typeface="Times New Roman"/>
                        <a:cs typeface="Times New Roman"/>
                      </a:endParaRPr>
                    </a:p>
                  </a:txBody>
                  <a:tcPr marL="67589" marR="67589" marT="0" marB="0" anchor="ctr"/>
                </a:tc>
              </a:tr>
              <a:tr h="508382">
                <a:tc>
                  <a:txBody>
                    <a:bodyPr/>
                    <a:lstStyle/>
                    <a:p>
                      <a:pPr algn="ctr">
                        <a:lnSpc>
                          <a:spcPct val="150000"/>
                        </a:lnSpc>
                        <a:spcBef>
                          <a:spcPts val="600"/>
                        </a:spcBef>
                        <a:spcAft>
                          <a:spcPts val="0"/>
                        </a:spcAft>
                      </a:pPr>
                      <a:r>
                        <a:rPr lang="en-ZA" sz="1400">
                          <a:effectLst/>
                        </a:rPr>
                        <a:t>8</a:t>
                      </a:r>
                      <a:endParaRPr lang="en-ZA" sz="1400">
                        <a:effectLst/>
                        <a:latin typeface="Arial"/>
                        <a:ea typeface="Times New Roman"/>
                        <a:cs typeface="Times New Roman"/>
                      </a:endParaRPr>
                    </a:p>
                  </a:txBody>
                  <a:tcPr marL="67589" marR="67589" marT="0" marB="0" anchor="ctr"/>
                </a:tc>
                <a:tc>
                  <a:txBody>
                    <a:bodyPr/>
                    <a:lstStyle/>
                    <a:p>
                      <a:pPr algn="l">
                        <a:spcAft>
                          <a:spcPts val="0"/>
                        </a:spcAft>
                      </a:pPr>
                      <a:r>
                        <a:rPr lang="en-ZA" sz="1400" dirty="0">
                          <a:effectLst/>
                        </a:rPr>
                        <a:t>Lunch</a:t>
                      </a:r>
                      <a:endParaRPr lang="en-ZA" sz="1400" dirty="0">
                        <a:effectLst/>
                        <a:latin typeface="Arial"/>
                        <a:ea typeface="Times New Roman"/>
                        <a:cs typeface="Times New Roman"/>
                      </a:endParaRPr>
                    </a:p>
                  </a:txBody>
                  <a:tcPr marL="67589" marR="67589" marT="0" marB="0" anchor="ctr"/>
                </a:tc>
                <a:tc>
                  <a:txBody>
                    <a:bodyPr/>
                    <a:lstStyle/>
                    <a:p>
                      <a:pPr algn="ctr">
                        <a:lnSpc>
                          <a:spcPct val="120000"/>
                        </a:lnSpc>
                        <a:spcAft>
                          <a:spcPts val="0"/>
                        </a:spcAft>
                        <a:tabLst>
                          <a:tab pos="2637155" algn="ctr"/>
                          <a:tab pos="5274310" algn="r"/>
                          <a:tab pos="457200" algn="l"/>
                        </a:tabLst>
                      </a:pPr>
                      <a:r>
                        <a:rPr lang="en-GB" sz="1400" dirty="0">
                          <a:effectLst/>
                        </a:rPr>
                        <a:t> </a:t>
                      </a:r>
                      <a:r>
                        <a:rPr lang="en-GB" sz="1400" dirty="0" smtClean="0">
                          <a:effectLst/>
                        </a:rPr>
                        <a:t>13:10-14:00</a:t>
                      </a:r>
                      <a:endParaRPr lang="en-ZA" sz="1400" b="1" dirty="0">
                        <a:effectLst/>
                        <a:latin typeface="Arial"/>
                        <a:ea typeface="Times New Roman"/>
                        <a:cs typeface="Times New Roman"/>
                      </a:endParaRPr>
                    </a:p>
                  </a:txBody>
                  <a:tcPr marL="67589" marR="67589" marT="0" marB="0" anchor="ctr"/>
                </a:tc>
                <a:tc>
                  <a:txBody>
                    <a:bodyPr/>
                    <a:lstStyle/>
                    <a:p>
                      <a:pPr algn="ctr">
                        <a:spcAft>
                          <a:spcPts val="0"/>
                        </a:spcAft>
                      </a:pPr>
                      <a:r>
                        <a:rPr lang="en-ZA" sz="1400" dirty="0">
                          <a:effectLst/>
                        </a:rPr>
                        <a:t>All</a:t>
                      </a:r>
                      <a:endParaRPr lang="en-ZA" sz="1400" dirty="0">
                        <a:effectLst/>
                        <a:latin typeface="Arial"/>
                        <a:ea typeface="Times New Roman"/>
                        <a:cs typeface="Times New Roman"/>
                      </a:endParaRPr>
                    </a:p>
                  </a:txBody>
                  <a:tcPr marL="67589" marR="67589" marT="0" marB="0" anchor="ctr"/>
                </a:tc>
              </a:tr>
            </a:tbl>
          </a:graphicData>
        </a:graphic>
      </p:graphicFrame>
    </p:spTree>
    <p:extLst>
      <p:ext uri="{BB962C8B-B14F-4D97-AF65-F5344CB8AC3E}">
        <p14:creationId xmlns:p14="http://schemas.microsoft.com/office/powerpoint/2010/main" xmlns="" val="213133086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237312"/>
            <a:ext cx="9144000" cy="620688"/>
          </a:xfrm>
          <a:prstGeom prst="rect">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ZA" sz="2000" b="1" dirty="0" smtClean="0">
                <a:solidFill>
                  <a:schemeClr val="bg1">
                    <a:lumMod val="95000"/>
                  </a:schemeClr>
                </a:solidFill>
                <a:effectLst>
                  <a:outerShdw blurRad="38100" dist="38100" dir="2700000" algn="tl">
                    <a:srgbClr val="000000">
                      <a:alpha val="43137"/>
                    </a:srgbClr>
                  </a:outerShdw>
                </a:effectLst>
              </a:rPr>
              <a:t>Leading the change to zero harm </a:t>
            </a:r>
            <a:endParaRPr lang="en-ZA" sz="2000" b="1" dirty="0">
              <a:solidFill>
                <a:schemeClr val="bg1">
                  <a:lumMod val="95000"/>
                </a:schemeClr>
              </a:solidFill>
              <a:effectLst>
                <a:outerShdw blurRad="38100" dist="38100" dir="2700000" algn="tl">
                  <a:srgbClr val="000000">
                    <a:alpha val="43137"/>
                  </a:srgbClr>
                </a:outerShdw>
              </a:effectLst>
            </a:endParaRPr>
          </a:p>
        </p:txBody>
      </p:sp>
      <p:sp>
        <p:nvSpPr>
          <p:cNvPr id="9" name="Rectangle 8"/>
          <p:cNvSpPr/>
          <p:nvPr/>
        </p:nvSpPr>
        <p:spPr>
          <a:xfrm>
            <a:off x="755576" y="764704"/>
            <a:ext cx="8388424" cy="943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itle 1"/>
          <p:cNvSpPr txBox="1">
            <a:spLocks/>
          </p:cNvSpPr>
          <p:nvPr/>
        </p:nvSpPr>
        <p:spPr>
          <a:xfrm>
            <a:off x="600596" y="243271"/>
            <a:ext cx="7643812" cy="504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2400" b="1" dirty="0" smtClean="0">
                <a:latin typeface="Arial" pitchFamily="34" charset="0"/>
                <a:cs typeface="Arial" pitchFamily="34" charset="0"/>
              </a:rPr>
              <a:t>Adoption Steps 1-3</a:t>
            </a:r>
            <a:endParaRPr lang="en-ZA" sz="1600" b="1" dirty="0">
              <a:latin typeface="Arial" pitchFamily="34" charset="0"/>
              <a:cs typeface="Arial" pitchFamily="34" charset="0"/>
            </a:endParaRPr>
          </a:p>
        </p:txBody>
      </p:sp>
      <p:pic>
        <p:nvPicPr>
          <p:cNvPr id="23" name="Picture 22"/>
          <p:cNvPicPr>
            <a:picLocks noChangeAspect="1" noChangeArrowheads="1"/>
          </p:cNvPicPr>
          <p:nvPr/>
        </p:nvPicPr>
        <p:blipFill>
          <a:blip r:embed="rId2" cstate="print"/>
          <a:srcRect/>
          <a:stretch>
            <a:fillRect/>
          </a:stretch>
        </p:blipFill>
        <p:spPr bwMode="auto">
          <a:xfrm>
            <a:off x="7926962" y="6297856"/>
            <a:ext cx="1091563" cy="511473"/>
          </a:xfrm>
          <a:prstGeom prst="rect">
            <a:avLst/>
          </a:prstGeom>
          <a:noFill/>
          <a:ln w="9525">
            <a:noFill/>
            <a:miter lim="800000"/>
            <a:headEnd/>
            <a:tailEnd/>
          </a:ln>
          <a:effectLst/>
        </p:spPr>
      </p:pic>
      <p:sp>
        <p:nvSpPr>
          <p:cNvPr id="24" name="Text Placeholder 4"/>
          <p:cNvSpPr txBox="1">
            <a:spLocks/>
          </p:cNvSpPr>
          <p:nvPr/>
        </p:nvSpPr>
        <p:spPr>
          <a:xfrm>
            <a:off x="6977678" y="80628"/>
            <a:ext cx="2130826" cy="252028"/>
          </a:xfrm>
          <a:prstGeom prst="rect">
            <a:avLst/>
          </a:prstGeom>
          <a:solidFill>
            <a:schemeClr val="bg1"/>
          </a:solidFill>
          <a:ln>
            <a:solidFill>
              <a:schemeClr val="tx1"/>
            </a:solidFill>
          </a:ln>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ZA" sz="1000" i="0" u="none" strike="noStrike" kern="1200" cap="none" spc="0" normalizeH="0" baseline="0" noProof="0" dirty="0" smtClean="0">
                <a:ln>
                  <a:noFill/>
                </a:ln>
                <a:effectLst/>
                <a:uLnTx/>
                <a:uFillTx/>
                <a:latin typeface="Arial" pitchFamily="34" charset="0"/>
                <a:cs typeface="Arial" pitchFamily="34" charset="0"/>
              </a:rPr>
              <a:t>MOSH Learning</a:t>
            </a:r>
            <a:r>
              <a:rPr kumimoji="0" lang="en-ZA" sz="1000" i="0" u="none" strike="noStrike" kern="1200" cap="none" spc="0" normalizeH="0" noProof="0" dirty="0" smtClean="0">
                <a:ln>
                  <a:noFill/>
                </a:ln>
                <a:effectLst/>
                <a:uLnTx/>
                <a:uFillTx/>
                <a:latin typeface="Arial" pitchFamily="34" charset="0"/>
                <a:cs typeface="Arial" pitchFamily="34" charset="0"/>
              </a:rPr>
              <a:t> Hub – </a:t>
            </a:r>
            <a:r>
              <a:rPr kumimoji="0" lang="en-ZA" sz="1000" i="0" u="none" strike="noStrike" kern="1200" cap="none" spc="0" normalizeH="0" noProof="0" dirty="0" smtClean="0">
                <a:ln>
                  <a:noFill/>
                </a:ln>
                <a:solidFill>
                  <a:srgbClr val="EAB200"/>
                </a:solidFill>
                <a:effectLst/>
                <a:uLnTx/>
                <a:uFillTx/>
                <a:latin typeface="Arial" pitchFamily="34" charset="0"/>
                <a:cs typeface="Arial" pitchFamily="34" charset="0"/>
              </a:rPr>
              <a:t>Dust Team</a:t>
            </a:r>
            <a:endParaRPr kumimoji="0" lang="en-ZA" sz="1000" i="0" u="none" strike="noStrike" kern="1200" cap="none" spc="0" normalizeH="0" baseline="0" noProof="0" dirty="0">
              <a:ln>
                <a:noFill/>
              </a:ln>
              <a:solidFill>
                <a:srgbClr val="EAB200"/>
              </a:solidFill>
              <a:effectLst/>
              <a:uLnTx/>
              <a:uFillTx/>
              <a:latin typeface="Arial" pitchFamily="34" charset="0"/>
              <a:cs typeface="Arial" pitchFamily="34" charset="0"/>
            </a:endParaRPr>
          </a:p>
        </p:txBody>
      </p:sp>
      <p:pic>
        <p:nvPicPr>
          <p:cNvPr id="19" name="Picture 18" descr="cmlogoDE copy"/>
          <p:cNvPicPr>
            <a:picLocks noChangeAspect="1" noChangeArrowheads="1"/>
          </p:cNvPicPr>
          <p:nvPr/>
        </p:nvPicPr>
        <p:blipFill>
          <a:blip r:embed="rId3" cstate="screen">
            <a:biLevel thresh="50000"/>
          </a:blip>
          <a:srcRect/>
          <a:stretch>
            <a:fillRect/>
          </a:stretch>
        </p:blipFill>
        <p:spPr bwMode="auto">
          <a:xfrm>
            <a:off x="154805" y="6292133"/>
            <a:ext cx="859639" cy="531798"/>
          </a:xfrm>
          <a:prstGeom prst="rect">
            <a:avLst/>
          </a:prstGeom>
          <a:noFill/>
          <a:ln w="9525">
            <a:noFill/>
            <a:miter lim="800000"/>
            <a:headEnd/>
            <a:tailEnd/>
          </a:ln>
          <a:effectLst/>
        </p:spPr>
      </p:pic>
      <p:grpSp>
        <p:nvGrpSpPr>
          <p:cNvPr id="41" name="Group 40"/>
          <p:cNvGrpSpPr/>
          <p:nvPr/>
        </p:nvGrpSpPr>
        <p:grpSpPr>
          <a:xfrm>
            <a:off x="749066" y="748609"/>
            <a:ext cx="6746274" cy="1728371"/>
            <a:chOff x="749066" y="748609"/>
            <a:chExt cx="6746274" cy="1728371"/>
          </a:xfrm>
        </p:grpSpPr>
        <p:sp>
          <p:nvSpPr>
            <p:cNvPr id="5" name="Freeform 4"/>
            <p:cNvSpPr/>
            <p:nvPr/>
          </p:nvSpPr>
          <p:spPr>
            <a:xfrm>
              <a:off x="749066" y="748609"/>
              <a:ext cx="6260075" cy="569097"/>
            </a:xfrm>
            <a:custGeom>
              <a:avLst/>
              <a:gdLst>
                <a:gd name="connsiteX0" fmla="*/ 0 w 6260075"/>
                <a:gd name="connsiteY0" fmla="*/ 0 h 569097"/>
                <a:gd name="connsiteX1" fmla="*/ 6260075 w 6260075"/>
                <a:gd name="connsiteY1" fmla="*/ 0 h 569097"/>
                <a:gd name="connsiteX2" fmla="*/ 6260075 w 6260075"/>
                <a:gd name="connsiteY2" fmla="*/ 569097 h 569097"/>
                <a:gd name="connsiteX3" fmla="*/ 0 w 6260075"/>
                <a:gd name="connsiteY3" fmla="*/ 569097 h 569097"/>
                <a:gd name="connsiteX4" fmla="*/ 0 w 6260075"/>
                <a:gd name="connsiteY4" fmla="*/ 0 h 569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0075" h="569097">
                  <a:moveTo>
                    <a:pt x="0" y="0"/>
                  </a:moveTo>
                  <a:lnTo>
                    <a:pt x="6260075" y="0"/>
                  </a:lnTo>
                  <a:lnTo>
                    <a:pt x="6260075" y="569097"/>
                  </a:lnTo>
                  <a:lnTo>
                    <a:pt x="0" y="5690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n-ZA" sz="1800" b="1" kern="1200" dirty="0" smtClean="0"/>
                <a:t>Step 1: Facilitate adoption decision</a:t>
              </a:r>
              <a:endParaRPr lang="en-ZA" sz="1800" b="1" kern="1200" dirty="0"/>
            </a:p>
          </p:txBody>
        </p:sp>
        <p:sp>
          <p:nvSpPr>
            <p:cNvPr id="6" name="Chevron 5"/>
            <p:cNvSpPr/>
            <p:nvPr/>
          </p:nvSpPr>
          <p:spPr>
            <a:xfrm>
              <a:off x="749066" y="1317707"/>
              <a:ext cx="1464857" cy="1159273"/>
            </a:xfrm>
            <a:prstGeom prst="chevron">
              <a:avLst>
                <a:gd name="adj" fmla="val 70610"/>
              </a:avLst>
            </a:prstGeom>
          </p:spPr>
          <p:style>
            <a:lnRef idx="1">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7" name="Chevron 6"/>
            <p:cNvSpPr/>
            <p:nvPr/>
          </p:nvSpPr>
          <p:spPr>
            <a:xfrm>
              <a:off x="1628955" y="1317707"/>
              <a:ext cx="1464857" cy="1159273"/>
            </a:xfrm>
            <a:prstGeom prst="chevron">
              <a:avLst>
                <a:gd name="adj" fmla="val 70610"/>
              </a:avLst>
            </a:prstGeom>
          </p:spPr>
          <p:style>
            <a:lnRef idx="1">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8" name="Chevron 7"/>
            <p:cNvSpPr/>
            <p:nvPr/>
          </p:nvSpPr>
          <p:spPr>
            <a:xfrm>
              <a:off x="2509539" y="1317707"/>
              <a:ext cx="1464857" cy="1159273"/>
            </a:xfrm>
            <a:prstGeom prst="chevron">
              <a:avLst>
                <a:gd name="adj" fmla="val 70610"/>
              </a:avLst>
            </a:prstGeom>
          </p:spPr>
          <p:style>
            <a:lnRef idx="1">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1" name="Chevron 10"/>
            <p:cNvSpPr/>
            <p:nvPr/>
          </p:nvSpPr>
          <p:spPr>
            <a:xfrm>
              <a:off x="3389427" y="1317707"/>
              <a:ext cx="1464857" cy="1159273"/>
            </a:xfrm>
            <a:prstGeom prst="chevron">
              <a:avLst>
                <a:gd name="adj" fmla="val 70610"/>
              </a:avLst>
            </a:prstGeom>
          </p:spPr>
          <p:style>
            <a:lnRef idx="1">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2" name="Chevron 11"/>
            <p:cNvSpPr/>
            <p:nvPr/>
          </p:nvSpPr>
          <p:spPr>
            <a:xfrm>
              <a:off x="4270011" y="1317707"/>
              <a:ext cx="1464857" cy="1159273"/>
            </a:xfrm>
            <a:prstGeom prst="chevron">
              <a:avLst>
                <a:gd name="adj" fmla="val 70610"/>
              </a:avLst>
            </a:prstGeom>
          </p:spPr>
          <p:style>
            <a:lnRef idx="1">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3" name="Chevron 12"/>
            <p:cNvSpPr/>
            <p:nvPr/>
          </p:nvSpPr>
          <p:spPr>
            <a:xfrm>
              <a:off x="5149899" y="1317707"/>
              <a:ext cx="1464857" cy="1159273"/>
            </a:xfrm>
            <a:prstGeom prst="chevron">
              <a:avLst>
                <a:gd name="adj" fmla="val 70610"/>
              </a:avLst>
            </a:prstGeom>
          </p:spPr>
          <p:style>
            <a:lnRef idx="1">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4" name="Chevron 13"/>
            <p:cNvSpPr/>
            <p:nvPr/>
          </p:nvSpPr>
          <p:spPr>
            <a:xfrm>
              <a:off x="6030483" y="1317707"/>
              <a:ext cx="1464857" cy="1159273"/>
            </a:xfrm>
            <a:prstGeom prst="chevron">
              <a:avLst>
                <a:gd name="adj" fmla="val 70610"/>
              </a:avLst>
            </a:prstGeom>
          </p:spPr>
          <p:style>
            <a:lnRef idx="1">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5" name="Freeform 14"/>
            <p:cNvSpPr/>
            <p:nvPr/>
          </p:nvSpPr>
          <p:spPr>
            <a:xfrm>
              <a:off x="749066" y="1433634"/>
              <a:ext cx="6341456" cy="927418"/>
            </a:xfrm>
            <a:custGeom>
              <a:avLst/>
              <a:gdLst>
                <a:gd name="connsiteX0" fmla="*/ 0 w 6341456"/>
                <a:gd name="connsiteY0" fmla="*/ 0 h 927418"/>
                <a:gd name="connsiteX1" fmla="*/ 6341456 w 6341456"/>
                <a:gd name="connsiteY1" fmla="*/ 0 h 927418"/>
                <a:gd name="connsiteX2" fmla="*/ 6341456 w 6341456"/>
                <a:gd name="connsiteY2" fmla="*/ 927418 h 927418"/>
                <a:gd name="connsiteX3" fmla="*/ 0 w 6341456"/>
                <a:gd name="connsiteY3" fmla="*/ 927418 h 927418"/>
                <a:gd name="connsiteX4" fmla="*/ 0 w 6341456"/>
                <a:gd name="connsiteY4" fmla="*/ 0 h 92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456" h="927418">
                  <a:moveTo>
                    <a:pt x="0" y="0"/>
                  </a:moveTo>
                  <a:lnTo>
                    <a:pt x="6341456" y="0"/>
                  </a:lnTo>
                  <a:lnTo>
                    <a:pt x="6341456" y="927418"/>
                  </a:lnTo>
                  <a:lnTo>
                    <a:pt x="0" y="927418"/>
                  </a:lnTo>
                  <a:lnTo>
                    <a:pt x="0" y="0"/>
                  </a:lnTo>
                  <a:close/>
                </a:path>
              </a:pathLst>
            </a:custGeom>
          </p:spPr>
          <p:style>
            <a:lnRef idx="1">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n-ZA" sz="1400" kern="1200" dirty="0" smtClean="0"/>
                <a:t>The risk review and adoption decision document signed by the  senior manager on the mine.</a:t>
              </a:r>
              <a:endParaRPr lang="en-ZA" sz="1400" kern="1200" dirty="0"/>
            </a:p>
          </p:txBody>
        </p:sp>
      </p:grpSp>
      <p:grpSp>
        <p:nvGrpSpPr>
          <p:cNvPr id="42" name="Group 41"/>
          <p:cNvGrpSpPr/>
          <p:nvPr/>
        </p:nvGrpSpPr>
        <p:grpSpPr>
          <a:xfrm>
            <a:off x="749066" y="2556126"/>
            <a:ext cx="6746274" cy="1728370"/>
            <a:chOff x="749066" y="2556126"/>
            <a:chExt cx="6746274" cy="1728370"/>
          </a:xfrm>
        </p:grpSpPr>
        <p:sp>
          <p:nvSpPr>
            <p:cNvPr id="16" name="Freeform 15"/>
            <p:cNvSpPr/>
            <p:nvPr/>
          </p:nvSpPr>
          <p:spPr>
            <a:xfrm>
              <a:off x="749066" y="2556126"/>
              <a:ext cx="6260075" cy="569097"/>
            </a:xfrm>
            <a:custGeom>
              <a:avLst/>
              <a:gdLst>
                <a:gd name="connsiteX0" fmla="*/ 0 w 6260075"/>
                <a:gd name="connsiteY0" fmla="*/ 0 h 569097"/>
                <a:gd name="connsiteX1" fmla="*/ 6260075 w 6260075"/>
                <a:gd name="connsiteY1" fmla="*/ 0 h 569097"/>
                <a:gd name="connsiteX2" fmla="*/ 6260075 w 6260075"/>
                <a:gd name="connsiteY2" fmla="*/ 569097 h 569097"/>
                <a:gd name="connsiteX3" fmla="*/ 0 w 6260075"/>
                <a:gd name="connsiteY3" fmla="*/ 569097 h 569097"/>
                <a:gd name="connsiteX4" fmla="*/ 0 w 6260075"/>
                <a:gd name="connsiteY4" fmla="*/ 0 h 569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0075" h="569097">
                  <a:moveTo>
                    <a:pt x="0" y="0"/>
                  </a:moveTo>
                  <a:lnTo>
                    <a:pt x="6260075" y="0"/>
                  </a:lnTo>
                  <a:lnTo>
                    <a:pt x="6260075" y="569097"/>
                  </a:lnTo>
                  <a:lnTo>
                    <a:pt x="0" y="5690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n-ZA" sz="1800" b="1" kern="1200" dirty="0" smtClean="0"/>
                <a:t>Step 2: Secure widespread support for adoption</a:t>
              </a:r>
              <a:endParaRPr lang="en-ZA" sz="1800" b="1" kern="1200" dirty="0"/>
            </a:p>
          </p:txBody>
        </p:sp>
        <p:sp>
          <p:nvSpPr>
            <p:cNvPr id="17" name="Chevron 16"/>
            <p:cNvSpPr/>
            <p:nvPr/>
          </p:nvSpPr>
          <p:spPr>
            <a:xfrm>
              <a:off x="749066" y="3125223"/>
              <a:ext cx="1464857" cy="1159273"/>
            </a:xfrm>
            <a:prstGeom prst="chevron">
              <a:avLst>
                <a:gd name="adj" fmla="val 70610"/>
              </a:avLst>
            </a:prstGeom>
          </p:spPr>
          <p:style>
            <a:lnRef idx="1">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8" name="Chevron 17"/>
            <p:cNvSpPr/>
            <p:nvPr/>
          </p:nvSpPr>
          <p:spPr>
            <a:xfrm>
              <a:off x="1628955" y="3125223"/>
              <a:ext cx="1464857" cy="1159273"/>
            </a:xfrm>
            <a:prstGeom prst="chevron">
              <a:avLst>
                <a:gd name="adj" fmla="val 70610"/>
              </a:avLst>
            </a:prstGeom>
          </p:spPr>
          <p:style>
            <a:lnRef idx="1">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0" name="Chevron 19"/>
            <p:cNvSpPr/>
            <p:nvPr/>
          </p:nvSpPr>
          <p:spPr>
            <a:xfrm>
              <a:off x="2509539" y="3125223"/>
              <a:ext cx="1464857" cy="1159273"/>
            </a:xfrm>
            <a:prstGeom prst="chevron">
              <a:avLst>
                <a:gd name="adj" fmla="val 70610"/>
              </a:avLst>
            </a:prstGeom>
          </p:spPr>
          <p:style>
            <a:lnRef idx="1">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1" name="Chevron 20"/>
            <p:cNvSpPr/>
            <p:nvPr/>
          </p:nvSpPr>
          <p:spPr>
            <a:xfrm>
              <a:off x="3389427" y="3125223"/>
              <a:ext cx="1464857" cy="1159273"/>
            </a:xfrm>
            <a:prstGeom prst="chevron">
              <a:avLst>
                <a:gd name="adj" fmla="val 70610"/>
              </a:avLst>
            </a:prstGeom>
          </p:spPr>
          <p:style>
            <a:lnRef idx="1">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Chevron 21"/>
            <p:cNvSpPr/>
            <p:nvPr/>
          </p:nvSpPr>
          <p:spPr>
            <a:xfrm>
              <a:off x="4270011" y="3125223"/>
              <a:ext cx="1464857" cy="1159273"/>
            </a:xfrm>
            <a:prstGeom prst="chevron">
              <a:avLst>
                <a:gd name="adj" fmla="val 70610"/>
              </a:avLst>
            </a:prstGeom>
          </p:spPr>
          <p:style>
            <a:lnRef idx="1">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5" name="Chevron 24"/>
            <p:cNvSpPr/>
            <p:nvPr/>
          </p:nvSpPr>
          <p:spPr>
            <a:xfrm>
              <a:off x="5149899" y="3125223"/>
              <a:ext cx="1464857" cy="1159273"/>
            </a:xfrm>
            <a:prstGeom prst="chevron">
              <a:avLst>
                <a:gd name="adj" fmla="val 70610"/>
              </a:avLst>
            </a:prstGeom>
          </p:spPr>
          <p:style>
            <a:lnRef idx="1">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6" name="Chevron 25"/>
            <p:cNvSpPr/>
            <p:nvPr/>
          </p:nvSpPr>
          <p:spPr>
            <a:xfrm>
              <a:off x="6030483" y="3125223"/>
              <a:ext cx="1464857" cy="1159273"/>
            </a:xfrm>
            <a:prstGeom prst="chevron">
              <a:avLst>
                <a:gd name="adj" fmla="val 70610"/>
              </a:avLst>
            </a:prstGeom>
          </p:spPr>
          <p:style>
            <a:lnRef idx="1">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1" name="Freeform 30"/>
            <p:cNvSpPr/>
            <p:nvPr/>
          </p:nvSpPr>
          <p:spPr>
            <a:xfrm>
              <a:off x="749066" y="3241151"/>
              <a:ext cx="6341456" cy="927418"/>
            </a:xfrm>
            <a:custGeom>
              <a:avLst/>
              <a:gdLst>
                <a:gd name="connsiteX0" fmla="*/ 0 w 6341456"/>
                <a:gd name="connsiteY0" fmla="*/ 0 h 927418"/>
                <a:gd name="connsiteX1" fmla="*/ 6341456 w 6341456"/>
                <a:gd name="connsiteY1" fmla="*/ 0 h 927418"/>
                <a:gd name="connsiteX2" fmla="*/ 6341456 w 6341456"/>
                <a:gd name="connsiteY2" fmla="*/ 927418 h 927418"/>
                <a:gd name="connsiteX3" fmla="*/ 0 w 6341456"/>
                <a:gd name="connsiteY3" fmla="*/ 927418 h 927418"/>
                <a:gd name="connsiteX4" fmla="*/ 0 w 6341456"/>
                <a:gd name="connsiteY4" fmla="*/ 0 h 92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456" h="927418">
                  <a:moveTo>
                    <a:pt x="0" y="0"/>
                  </a:moveTo>
                  <a:lnTo>
                    <a:pt x="6341456" y="0"/>
                  </a:lnTo>
                  <a:lnTo>
                    <a:pt x="6341456" y="927418"/>
                  </a:lnTo>
                  <a:lnTo>
                    <a:pt x="0" y="927418"/>
                  </a:lnTo>
                  <a:lnTo>
                    <a:pt x="0" y="0"/>
                  </a:lnTo>
                  <a:close/>
                </a:path>
              </a:pathLst>
            </a:custGeom>
          </p:spPr>
          <p:style>
            <a:lnRef idx="1">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n-ZA" sz="1400" kern="1200" dirty="0" smtClean="0"/>
                <a:t>Secure support of regional and mine-level union </a:t>
              </a:r>
              <a:r>
                <a:rPr lang="en-ZA" sz="1400" kern="1200" dirty="0" smtClean="0"/>
                <a:t>representatives / all workers.</a:t>
              </a:r>
              <a:endParaRPr lang="en-ZA" sz="1400" kern="1200" dirty="0" smtClean="0"/>
            </a:p>
            <a:p>
              <a:pPr lvl="0" algn="l" defTabSz="622300">
                <a:lnSpc>
                  <a:spcPct val="90000"/>
                </a:lnSpc>
                <a:spcBef>
                  <a:spcPct val="0"/>
                </a:spcBef>
                <a:spcAft>
                  <a:spcPct val="35000"/>
                </a:spcAft>
              </a:pPr>
              <a:r>
                <a:rPr lang="en-ZA" sz="1400" kern="1200" dirty="0" smtClean="0"/>
                <a:t>Issue written mine-wide briefing note advising of decision to adopt.</a:t>
              </a:r>
              <a:endParaRPr lang="en-ZA" sz="1400" kern="1200" dirty="0"/>
            </a:p>
          </p:txBody>
        </p:sp>
      </p:grpSp>
      <p:grpSp>
        <p:nvGrpSpPr>
          <p:cNvPr id="43" name="Group 42"/>
          <p:cNvGrpSpPr/>
          <p:nvPr/>
        </p:nvGrpSpPr>
        <p:grpSpPr>
          <a:xfrm>
            <a:off x="749066" y="4363642"/>
            <a:ext cx="6746274" cy="1728371"/>
            <a:chOff x="749066" y="4363642"/>
            <a:chExt cx="6746274" cy="1728371"/>
          </a:xfrm>
        </p:grpSpPr>
        <p:sp>
          <p:nvSpPr>
            <p:cNvPr id="32" name="Freeform 31"/>
            <p:cNvSpPr/>
            <p:nvPr/>
          </p:nvSpPr>
          <p:spPr>
            <a:xfrm>
              <a:off x="749066" y="4363642"/>
              <a:ext cx="6260075" cy="569097"/>
            </a:xfrm>
            <a:custGeom>
              <a:avLst/>
              <a:gdLst>
                <a:gd name="connsiteX0" fmla="*/ 0 w 6260075"/>
                <a:gd name="connsiteY0" fmla="*/ 0 h 569097"/>
                <a:gd name="connsiteX1" fmla="*/ 6260075 w 6260075"/>
                <a:gd name="connsiteY1" fmla="*/ 0 h 569097"/>
                <a:gd name="connsiteX2" fmla="*/ 6260075 w 6260075"/>
                <a:gd name="connsiteY2" fmla="*/ 569097 h 569097"/>
                <a:gd name="connsiteX3" fmla="*/ 0 w 6260075"/>
                <a:gd name="connsiteY3" fmla="*/ 569097 h 569097"/>
                <a:gd name="connsiteX4" fmla="*/ 0 w 6260075"/>
                <a:gd name="connsiteY4" fmla="*/ 0 h 569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0075" h="569097">
                  <a:moveTo>
                    <a:pt x="0" y="0"/>
                  </a:moveTo>
                  <a:lnTo>
                    <a:pt x="6260075" y="0"/>
                  </a:lnTo>
                  <a:lnTo>
                    <a:pt x="6260075" y="569097"/>
                  </a:lnTo>
                  <a:lnTo>
                    <a:pt x="0" y="5690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n-ZA" sz="1800" b="1" kern="1200" dirty="0" smtClean="0"/>
                <a:t>Step 3: Establish an effective adoption team</a:t>
              </a:r>
              <a:endParaRPr lang="en-ZA" sz="1800" b="1" kern="1200" dirty="0"/>
            </a:p>
          </p:txBody>
        </p:sp>
        <p:sp>
          <p:nvSpPr>
            <p:cNvPr id="33" name="Chevron 32"/>
            <p:cNvSpPr/>
            <p:nvPr/>
          </p:nvSpPr>
          <p:spPr>
            <a:xfrm>
              <a:off x="749066" y="4932740"/>
              <a:ext cx="1464857" cy="1159273"/>
            </a:xfrm>
            <a:prstGeom prst="chevron">
              <a:avLst>
                <a:gd name="adj" fmla="val 70610"/>
              </a:avLst>
            </a:prstGeom>
          </p:spPr>
          <p:style>
            <a:lnRef idx="1">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4" name="Chevron 33"/>
            <p:cNvSpPr/>
            <p:nvPr/>
          </p:nvSpPr>
          <p:spPr>
            <a:xfrm>
              <a:off x="1628955" y="4932740"/>
              <a:ext cx="1464857" cy="1159273"/>
            </a:xfrm>
            <a:prstGeom prst="chevron">
              <a:avLst>
                <a:gd name="adj" fmla="val 70610"/>
              </a:avLst>
            </a:prstGeom>
          </p:spPr>
          <p:style>
            <a:lnRef idx="1">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5" name="Chevron 34"/>
            <p:cNvSpPr/>
            <p:nvPr/>
          </p:nvSpPr>
          <p:spPr>
            <a:xfrm>
              <a:off x="2509539" y="4932740"/>
              <a:ext cx="1464857" cy="1159273"/>
            </a:xfrm>
            <a:prstGeom prst="chevron">
              <a:avLst>
                <a:gd name="adj" fmla="val 70610"/>
              </a:avLst>
            </a:prstGeom>
          </p:spPr>
          <p:style>
            <a:lnRef idx="1">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6" name="Chevron 35"/>
            <p:cNvSpPr/>
            <p:nvPr/>
          </p:nvSpPr>
          <p:spPr>
            <a:xfrm>
              <a:off x="3389427" y="4932740"/>
              <a:ext cx="1464857" cy="1159273"/>
            </a:xfrm>
            <a:prstGeom prst="chevron">
              <a:avLst>
                <a:gd name="adj" fmla="val 70610"/>
              </a:avLst>
            </a:prstGeom>
          </p:spPr>
          <p:style>
            <a:lnRef idx="1">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7" name="Chevron 36"/>
            <p:cNvSpPr/>
            <p:nvPr/>
          </p:nvSpPr>
          <p:spPr>
            <a:xfrm>
              <a:off x="4270011" y="4932740"/>
              <a:ext cx="1464857" cy="1159273"/>
            </a:xfrm>
            <a:prstGeom prst="chevron">
              <a:avLst>
                <a:gd name="adj" fmla="val 70610"/>
              </a:avLst>
            </a:prstGeom>
          </p:spPr>
          <p:style>
            <a:lnRef idx="1">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8" name="Chevron 37"/>
            <p:cNvSpPr/>
            <p:nvPr/>
          </p:nvSpPr>
          <p:spPr>
            <a:xfrm>
              <a:off x="5149899" y="4932740"/>
              <a:ext cx="1464857" cy="1159273"/>
            </a:xfrm>
            <a:prstGeom prst="chevron">
              <a:avLst>
                <a:gd name="adj" fmla="val 70610"/>
              </a:avLst>
            </a:prstGeom>
          </p:spPr>
          <p:style>
            <a:lnRef idx="1">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9" name="Chevron 38"/>
            <p:cNvSpPr/>
            <p:nvPr/>
          </p:nvSpPr>
          <p:spPr>
            <a:xfrm>
              <a:off x="6030483" y="4932740"/>
              <a:ext cx="1464857" cy="1159273"/>
            </a:xfrm>
            <a:prstGeom prst="chevron">
              <a:avLst>
                <a:gd name="adj" fmla="val 70610"/>
              </a:avLst>
            </a:prstGeom>
          </p:spPr>
          <p:style>
            <a:lnRef idx="1">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40" name="Freeform 39"/>
            <p:cNvSpPr/>
            <p:nvPr/>
          </p:nvSpPr>
          <p:spPr>
            <a:xfrm>
              <a:off x="749066" y="5048667"/>
              <a:ext cx="6341456" cy="927418"/>
            </a:xfrm>
            <a:custGeom>
              <a:avLst/>
              <a:gdLst>
                <a:gd name="connsiteX0" fmla="*/ 0 w 6341456"/>
                <a:gd name="connsiteY0" fmla="*/ 0 h 927418"/>
                <a:gd name="connsiteX1" fmla="*/ 6341456 w 6341456"/>
                <a:gd name="connsiteY1" fmla="*/ 0 h 927418"/>
                <a:gd name="connsiteX2" fmla="*/ 6341456 w 6341456"/>
                <a:gd name="connsiteY2" fmla="*/ 927418 h 927418"/>
                <a:gd name="connsiteX3" fmla="*/ 0 w 6341456"/>
                <a:gd name="connsiteY3" fmla="*/ 927418 h 927418"/>
                <a:gd name="connsiteX4" fmla="*/ 0 w 6341456"/>
                <a:gd name="connsiteY4" fmla="*/ 0 h 92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456" h="927418">
                  <a:moveTo>
                    <a:pt x="0" y="0"/>
                  </a:moveTo>
                  <a:lnTo>
                    <a:pt x="6341456" y="0"/>
                  </a:lnTo>
                  <a:lnTo>
                    <a:pt x="6341456" y="927418"/>
                  </a:lnTo>
                  <a:lnTo>
                    <a:pt x="0" y="927418"/>
                  </a:lnTo>
                  <a:lnTo>
                    <a:pt x="0" y="0"/>
                  </a:lnTo>
                  <a:close/>
                </a:path>
              </a:pathLst>
            </a:custGeom>
          </p:spPr>
          <p:style>
            <a:lnRef idx="1">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n-ZA" sz="1400" kern="1200" dirty="0" smtClean="0"/>
                <a:t>Appoint a champion and person to oversee customisation of behavioural plans</a:t>
              </a:r>
            </a:p>
            <a:p>
              <a:pPr lvl="0" algn="l" defTabSz="622300">
                <a:lnSpc>
                  <a:spcPct val="90000"/>
                </a:lnSpc>
                <a:spcBef>
                  <a:spcPct val="0"/>
                </a:spcBef>
                <a:spcAft>
                  <a:spcPct val="35000"/>
                </a:spcAft>
              </a:pPr>
              <a:r>
                <a:rPr lang="en-ZA" sz="1400" kern="1200" dirty="0" smtClean="0"/>
                <a:t>Training of above.</a:t>
              </a:r>
            </a:p>
            <a:p>
              <a:pPr lvl="0" algn="l" defTabSz="622300">
                <a:lnSpc>
                  <a:spcPct val="90000"/>
                </a:lnSpc>
                <a:spcBef>
                  <a:spcPct val="0"/>
                </a:spcBef>
                <a:spcAft>
                  <a:spcPct val="35000"/>
                </a:spcAft>
              </a:pPr>
              <a:r>
                <a:rPr lang="en-ZA" sz="1400" kern="1200" dirty="0" smtClean="0"/>
                <a:t>Provide team with LPAG.</a:t>
              </a:r>
              <a:endParaRPr lang="en-ZA" sz="1400" kern="1200" dirty="0"/>
            </a:p>
          </p:txBody>
        </p:sp>
      </p:grpSp>
      <p:sp>
        <p:nvSpPr>
          <p:cNvPr id="2" name="Action Button: Custom 1">
            <a:hlinkClick r:id="rId4" action="ppaction://hlinkfile" highlightClick="1"/>
          </p:cNvPr>
          <p:cNvSpPr/>
          <p:nvPr/>
        </p:nvSpPr>
        <p:spPr>
          <a:xfrm>
            <a:off x="7872056" y="1628800"/>
            <a:ext cx="660383" cy="504056"/>
          </a:xfrm>
          <a:prstGeom prst="actionButtonBlank">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ZA" sz="1050" dirty="0" smtClean="0">
                <a:solidFill>
                  <a:schemeClr val="tx1"/>
                </a:solidFill>
              </a:rPr>
              <a:t>Example</a:t>
            </a:r>
            <a:endParaRPr lang="en-ZA" sz="1050" dirty="0">
              <a:solidFill>
                <a:schemeClr val="tx1"/>
              </a:solidFill>
            </a:endParaRPr>
          </a:p>
        </p:txBody>
      </p:sp>
      <p:sp>
        <p:nvSpPr>
          <p:cNvPr id="28" name="Action Button: Custom 27">
            <a:hlinkClick r:id="rId5" action="ppaction://hlinkfile" highlightClick="1"/>
          </p:cNvPr>
          <p:cNvSpPr/>
          <p:nvPr/>
        </p:nvSpPr>
        <p:spPr>
          <a:xfrm>
            <a:off x="7814755" y="3460064"/>
            <a:ext cx="717683" cy="504056"/>
          </a:xfrm>
          <a:prstGeom prst="actionButtonBlank">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ZA" sz="1050" dirty="0" smtClean="0">
                <a:solidFill>
                  <a:schemeClr val="tx1"/>
                </a:solidFill>
              </a:rPr>
              <a:t>Example</a:t>
            </a:r>
            <a:endParaRPr lang="en-ZA" sz="1050" dirty="0">
              <a:solidFill>
                <a:schemeClr val="tx1"/>
              </a:solidFill>
            </a:endParaRPr>
          </a:p>
        </p:txBody>
      </p:sp>
      <p:sp>
        <p:nvSpPr>
          <p:cNvPr id="29" name="Action Button: Custom 28">
            <a:hlinkClick r:id="rId6" action="ppaction://hlinkfile" highlightClick="1"/>
          </p:cNvPr>
          <p:cNvSpPr/>
          <p:nvPr/>
        </p:nvSpPr>
        <p:spPr>
          <a:xfrm>
            <a:off x="7814756" y="4941168"/>
            <a:ext cx="717684" cy="504056"/>
          </a:xfrm>
          <a:prstGeom prst="actionButtonBlank">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ZA" sz="1050" dirty="0" smtClean="0">
                <a:solidFill>
                  <a:schemeClr val="tx1"/>
                </a:solidFill>
              </a:rPr>
              <a:t>Champ</a:t>
            </a:r>
            <a:endParaRPr lang="en-ZA" sz="1050" dirty="0">
              <a:solidFill>
                <a:schemeClr val="tx1"/>
              </a:solidFill>
            </a:endParaRPr>
          </a:p>
        </p:txBody>
      </p:sp>
      <p:sp>
        <p:nvSpPr>
          <p:cNvPr id="30" name="Action Button: Custom 29">
            <a:hlinkClick r:id="rId7" action="ppaction://hlinkfile" highlightClick="1"/>
          </p:cNvPr>
          <p:cNvSpPr/>
          <p:nvPr/>
        </p:nvSpPr>
        <p:spPr>
          <a:xfrm>
            <a:off x="7814756" y="5589240"/>
            <a:ext cx="717684" cy="504056"/>
          </a:xfrm>
          <a:prstGeom prst="actionButtonBlank">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ZA" sz="1050" dirty="0" smtClean="0">
                <a:solidFill>
                  <a:schemeClr val="tx1"/>
                </a:solidFill>
              </a:rPr>
              <a:t>Team Member</a:t>
            </a:r>
            <a:endParaRPr lang="en-ZA" sz="1050" dirty="0">
              <a:solidFill>
                <a:schemeClr val="tx1"/>
              </a:solidFill>
            </a:endParaRPr>
          </a:p>
        </p:txBody>
      </p:sp>
    </p:spTree>
    <p:extLst>
      <p:ext uri="{BB962C8B-B14F-4D97-AF65-F5344CB8AC3E}">
        <p14:creationId xmlns:p14="http://schemas.microsoft.com/office/powerpoint/2010/main" xmlns="" val="739490090"/>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0-#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1000" fill="hold"/>
                                        <p:tgtEl>
                                          <p:spTgt spid="42"/>
                                        </p:tgtEl>
                                        <p:attrNameLst>
                                          <p:attrName>ppt_x</p:attrName>
                                        </p:attrNameLst>
                                      </p:cBhvr>
                                      <p:tavLst>
                                        <p:tav tm="0">
                                          <p:val>
                                            <p:strVal val="0-#ppt_w/2"/>
                                          </p:val>
                                        </p:tav>
                                        <p:tav tm="100000">
                                          <p:val>
                                            <p:strVal val="#ppt_x"/>
                                          </p:val>
                                        </p:tav>
                                      </p:tavLst>
                                    </p:anim>
                                    <p:anim calcmode="lin" valueType="num">
                                      <p:cBhvr additive="base">
                                        <p:cTn id="19" dur="1000" fill="hold"/>
                                        <p:tgtEl>
                                          <p:spTgt spid="42"/>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1000" fill="hold"/>
                                        <p:tgtEl>
                                          <p:spTgt spid="43"/>
                                        </p:tgtEl>
                                        <p:attrNameLst>
                                          <p:attrName>ppt_x</p:attrName>
                                        </p:attrNameLst>
                                      </p:cBhvr>
                                      <p:tavLst>
                                        <p:tav tm="0">
                                          <p:val>
                                            <p:strVal val="0-#ppt_w/2"/>
                                          </p:val>
                                        </p:tav>
                                        <p:tav tm="100000">
                                          <p:val>
                                            <p:strVal val="#ppt_x"/>
                                          </p:val>
                                        </p:tav>
                                      </p:tavLst>
                                    </p:anim>
                                    <p:anim calcmode="lin" valueType="num">
                                      <p:cBhvr additive="base">
                                        <p:cTn id="30" dur="1000" fill="hold"/>
                                        <p:tgtEl>
                                          <p:spTgt spid="43"/>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2"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1+#ppt_w/2"/>
                                          </p:val>
                                        </p:tav>
                                        <p:tav tm="100000">
                                          <p:val>
                                            <p:strVal val="#ppt_x"/>
                                          </p:val>
                                        </p:tav>
                                      </p:tavLst>
                                    </p:anim>
                                    <p:anim calcmode="lin" valueType="num">
                                      <p:cBhvr additive="base">
                                        <p:cTn id="35" dur="500" fill="hold"/>
                                        <p:tgtEl>
                                          <p:spTgt spid="29"/>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 presetClass="entr" presetSubtype="2"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1+#ppt_w/2"/>
                                          </p:val>
                                        </p:tav>
                                        <p:tav tm="100000">
                                          <p:val>
                                            <p:strVal val="#ppt_x"/>
                                          </p:val>
                                        </p:tav>
                                      </p:tavLst>
                                    </p:anim>
                                    <p:anim calcmode="lin" valueType="num">
                                      <p:cBhvr additive="base">
                                        <p:cTn id="40"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P spid="29"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1836</TotalTime>
  <Words>1547</Words>
  <Application>Microsoft Office PowerPoint</Application>
  <PresentationFormat>On-screen Show (4:3)</PresentationFormat>
  <Paragraphs>526</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Gerrie</dc:creator>
  <cp:lastModifiedBy>abanyini</cp:lastModifiedBy>
  <cp:revision>216</cp:revision>
  <dcterms:created xsi:type="dcterms:W3CDTF">2015-04-11T14:03:28Z</dcterms:created>
  <dcterms:modified xsi:type="dcterms:W3CDTF">2015-06-01T09:43:39Z</dcterms:modified>
</cp:coreProperties>
</file>