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89" r:id="rId3"/>
    <p:sldMasterId id="2147483672" r:id="rId4"/>
    <p:sldMasterId id="2147483686" r:id="rId5"/>
  </p:sldMasterIdLst>
  <p:sldIdLst>
    <p:sldId id="257" r:id="rId6"/>
    <p:sldId id="277" r:id="rId7"/>
    <p:sldId id="278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6" r:id="rId18"/>
    <p:sldId id="276" r:id="rId19"/>
    <p:sldId id="280" r:id="rId20"/>
    <p:sldId id="289" r:id="rId21"/>
    <p:sldId id="290" r:id="rId22"/>
    <p:sldId id="291" r:id="rId23"/>
    <p:sldId id="292" r:id="rId24"/>
    <p:sldId id="275" r:id="rId25"/>
    <p:sldId id="281" r:id="rId26"/>
    <p:sldId id="286" r:id="rId27"/>
    <p:sldId id="284" r:id="rId28"/>
    <p:sldId id="283" r:id="rId29"/>
    <p:sldId id="282" r:id="rId30"/>
    <p:sldId id="258" r:id="rId31"/>
    <p:sldId id="287" r:id="rId32"/>
    <p:sldId id="288" r:id="rId33"/>
    <p:sldId id="279" r:id="rId34"/>
    <p:sldId id="293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B3B"/>
    <a:srgbClr val="98814A"/>
    <a:srgbClr val="314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5" d="100"/>
          <a:sy n="95" d="100"/>
        </p:scale>
        <p:origin x="-124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200"/>
            <a:ext cx="3657600" cy="29718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D8AF5-D7AC-4F8F-9960-085114681608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F0ACF-7C15-4BB5-83BD-F16051AF9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53D5A-BDD4-4F2F-9557-CD1E8FFE7DB8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90FD0-F32C-469C-94D3-FE33172B7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3FE48-39FB-484C-A072-68B482D96F93}" type="datetime1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6A2BD-EFBA-4313-8423-91209CE87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4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199"/>
            <a:ext cx="3657600" cy="321627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D81399-731F-4D77-B4DA-8A52B475B4A9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82697-4AC1-493F-80B0-1D0FA2AEE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C9C1C-5711-48ED-862B-4DDA683BDC1C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7DD18-8A87-4A4E-A8C0-EE7FA1295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5E410-4116-4E3B-B1B1-815369CDB9AF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D296-B9CF-4724-89F1-0EA3EF942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FFBF-73DA-8144-9387-F92C9AB5ADA5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D22-4974-C842-8FF7-DD10ECCD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635E8-D884-4C09-B1CF-D690CFFC7F84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1F226-D5B4-4181-96F7-FB87715F5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30970-AE6A-433F-85DD-84EBF0B49F53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407D1-A1B8-4091-A555-723B8CFD0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135B1-1C7C-4EFB-984F-787008D6A452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CA86C-D8E5-4ED7-ABEE-EFFF1D044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its 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9E6D1E1-8242-4700-B468-DE5DF1AC4CCE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11D4054-C5A8-4054-8BA3-0A2BC931B3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Wits PP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A2528F4-DE24-4016-8425-5760ADBEB9C3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5B55496-AB1C-43CC-956A-B582164F96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1439C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1439C"/>
          </a:solidFill>
          <a:latin typeface="+mn-lt"/>
          <a:ea typeface="ＭＳ Ｐゴシック" charset="-128"/>
          <a:cs typeface="Arial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Wits PP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20688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2D7B799-C9EF-48AF-84B0-57C6717AC192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9F30326-CB3E-45DD-8169-FC0E8229CB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8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1439C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1439C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Wits PP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C4937D3-2A7F-48E2-864C-6254941C58C8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0D46F1-66BA-4213-8718-0A01931CCB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98814A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8814A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Wits PP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DEBD0B9-EB01-41F1-9C5F-E297D284E45B}" type="datetime1">
              <a:rPr lang="en-US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A3169B9-7067-4897-88CB-03285F2B8A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CE3B3B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E3B3B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5.jpeg"/><Relationship Id="rId7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jpeg"/><Relationship Id="rId11" Type="http://schemas.openxmlformats.org/officeDocument/2006/relationships/image" Target="../media/image17.gif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228600" y="3409528"/>
            <a:ext cx="3657600" cy="2971800"/>
          </a:xfrm>
        </p:spPr>
        <p:txBody>
          <a:bodyPr/>
          <a:lstStyle/>
          <a:p>
            <a:r>
              <a:rPr lang="en-US" sz="4400" dirty="0" smtClean="0">
                <a:latin typeface="Times New Roman" charset="0"/>
              </a:rPr>
              <a:t>A view on </a:t>
            </a:r>
            <a:r>
              <a:rPr lang="en-US" sz="4400" dirty="0" err="1" smtClean="0">
                <a:latin typeface="Times New Roman" charset="0"/>
              </a:rPr>
              <a:t>mechanisation</a:t>
            </a:r>
            <a:r>
              <a:rPr lang="en-US" sz="4400" dirty="0" smtClean="0">
                <a:latin typeface="Times New Roman" charset="0"/>
              </a:rPr>
              <a:t/>
            </a:r>
            <a:br>
              <a:rPr lang="en-US" sz="4400" dirty="0" smtClean="0">
                <a:latin typeface="Times New Roman" charset="0"/>
              </a:rPr>
            </a:br>
            <a:r>
              <a:rPr lang="en-US" sz="4400" dirty="0" smtClean="0">
                <a:latin typeface="Times New Roman" charset="0"/>
              </a:rPr>
              <a:t/>
            </a:r>
            <a:br>
              <a:rPr lang="en-US" sz="4400" dirty="0" smtClean="0">
                <a:latin typeface="Times New Roman" charset="0"/>
              </a:rPr>
            </a:br>
            <a:r>
              <a:rPr lang="en-US" sz="4400" dirty="0" smtClean="0">
                <a:latin typeface="Times New Roman" charset="0"/>
              </a:rPr>
              <a:t/>
            </a:r>
            <a:br>
              <a:rPr lang="en-US" sz="4400" dirty="0" smtClean="0">
                <a:latin typeface="Times New Roman" charset="0"/>
              </a:rPr>
            </a:br>
            <a:r>
              <a:rPr lang="en-US" sz="2400" dirty="0" smtClean="0">
                <a:latin typeface="Times New Roman" charset="0"/>
              </a:rPr>
              <a:t>Declan Vogt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880" y="11462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“Day of Learning”</a:t>
            </a:r>
          </a:p>
          <a:p>
            <a:pPr algn="ctr"/>
            <a:r>
              <a:rPr lang="en-ZA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</a:t>
            </a:r>
          </a:p>
          <a:p>
            <a:pPr algn="ctr"/>
            <a:r>
              <a:rPr lang="en-ZA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“Value Added Drilling and Blasting Practices” </a:t>
            </a:r>
          </a:p>
        </p:txBody>
      </p:sp>
      <p:pic>
        <p:nvPicPr>
          <p:cNvPr id="4" name="Picture 3" descr="Background picture cropped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59203"/>
            <a:ext cx="4320480" cy="60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characterization - mineralogy</a:t>
            </a:r>
            <a:endParaRPr lang="en-US" dirty="0"/>
          </a:p>
        </p:txBody>
      </p:sp>
      <p:pic>
        <p:nvPicPr>
          <p:cNvPr id="3" name="Picture 2" descr="Screen Shot 2013-06-21 at 2.1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84784"/>
            <a:ext cx="45720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284" y="116632"/>
            <a:ext cx="2082212" cy="778050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95537" y="1549400"/>
            <a:ext cx="3960440" cy="3662363"/>
          </a:xfrm>
          <a:prstGeom prst="rect">
            <a:avLst/>
          </a:prstGeom>
        </p:spPr>
        <p:txBody>
          <a:bodyPr/>
          <a:lstStyle>
            <a:lvl1pPr marL="338138" indent="-338138" algn="l" defTabSz="449263" rtl="0" eaLnBrk="1" fontAlgn="base" hangingPunct="1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2200">
                <a:solidFill>
                  <a:srgbClr val="012D5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Product control at face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Maximize in situ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characterization –           structural control</a:t>
            </a:r>
            <a:endParaRPr lang="en-US" dirty="0"/>
          </a:p>
        </p:txBody>
      </p:sp>
      <p:pic>
        <p:nvPicPr>
          <p:cNvPr id="3" name="Picture 2" descr="Screen Shot 2013-06-21 at 2.1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939" y="1303591"/>
            <a:ext cx="4419600" cy="336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284" y="116632"/>
            <a:ext cx="2082212" cy="778050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95537" y="1549400"/>
            <a:ext cx="3960440" cy="3662363"/>
          </a:xfrm>
          <a:prstGeom prst="rect">
            <a:avLst/>
          </a:prstGeom>
        </p:spPr>
        <p:txBody>
          <a:bodyPr/>
          <a:lstStyle>
            <a:lvl1pPr marL="338138" indent="-338138" algn="l" defTabSz="449263" rtl="0" eaLnBrk="1" fontAlgn="base" hangingPunct="1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2200">
                <a:solidFill>
                  <a:srgbClr val="012D5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Structures are mapped for process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3" name="Picture 2" descr="Screen Shot 2013-06-21 at 2.1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556792"/>
            <a:ext cx="3352800" cy="231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284" y="116632"/>
            <a:ext cx="2082212" cy="778050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95537" y="1549400"/>
            <a:ext cx="3960440" cy="3662363"/>
          </a:xfrm>
          <a:prstGeom prst="rect">
            <a:avLst/>
          </a:prstGeom>
        </p:spPr>
        <p:txBody>
          <a:bodyPr/>
          <a:lstStyle>
            <a:lvl1pPr marL="338138" indent="-338138" algn="l" defTabSz="449263" rtl="0" eaLnBrk="1" fontAlgn="base" hangingPunct="1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2200">
                <a:solidFill>
                  <a:srgbClr val="012D5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Waste rock becomes products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Metal manufactured on site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Greater value add contributes to richer social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vision of the future</a:t>
            </a:r>
          </a:p>
          <a:p>
            <a:r>
              <a:rPr lang="en-US" b="1" dirty="0" smtClean="0"/>
              <a:t>Bringing it home</a:t>
            </a:r>
          </a:p>
          <a:p>
            <a:r>
              <a:rPr lang="en-US" dirty="0" smtClean="0"/>
              <a:t>Some questions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under pressure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760438"/>
            <a:ext cx="4354963" cy="29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680318"/>
            <a:ext cx="4117922" cy="306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is going down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639112"/>
            <a:ext cx="7589262" cy="423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877272"/>
            <a:ext cx="3385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 smtClean="0"/>
              <a:t>PWC, Mining </a:t>
            </a:r>
            <a:r>
              <a:rPr lang="en-ZA" sz="1400" i="1" dirty="0"/>
              <a:t>for </a:t>
            </a:r>
            <a:r>
              <a:rPr lang="en-ZA" sz="1400" i="1" dirty="0" smtClean="0"/>
              <a:t>efficiency, August 2014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4531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Platinum cost curve</a:t>
            </a:r>
            <a:endParaRPr lang="en-US" dirty="0"/>
          </a:p>
        </p:txBody>
      </p:sp>
      <p:pic>
        <p:nvPicPr>
          <p:cNvPr id="6" name="Picture 5" descr="Screen Shot 2014-11-12 at 8.13.4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6912768" cy="5002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6330806"/>
            <a:ext cx="4200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Baxter, Platinum state of the nation, January 2014</a:t>
            </a:r>
            <a:endParaRPr lang="en-US" sz="14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51720" y="3284984"/>
            <a:ext cx="69847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70429" y="2961818"/>
            <a:ext cx="106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</a:t>
            </a:r>
          </a:p>
          <a:p>
            <a:r>
              <a:rPr lang="en-US" dirty="0" smtClean="0"/>
              <a:t>12/11/14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cost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52526"/>
            <a:ext cx="7620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6150505"/>
            <a:ext cx="4772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Citi reported in http</a:t>
            </a:r>
            <a:r>
              <a:rPr lang="en-US" sz="1400" i="1" dirty="0"/>
              <a:t>:</a:t>
            </a:r>
            <a:r>
              <a:rPr lang="en-US" sz="1400" i="1" dirty="0" smtClean="0"/>
              <a:t>/</a:t>
            </a:r>
            <a:r>
              <a:rPr lang="en-US" sz="1400" i="1" dirty="0"/>
              <a:t>/</a:t>
            </a:r>
            <a:r>
              <a:rPr lang="en-US" sz="1400" i="1" dirty="0" err="1" smtClean="0"/>
              <a:t>juniorgoldminerseeker.blogspot.com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830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must come down</a:t>
            </a:r>
          </a:p>
          <a:p>
            <a:r>
              <a:rPr lang="en-US" dirty="0" smtClean="0"/>
              <a:t>Safety must go up</a:t>
            </a:r>
          </a:p>
          <a:p>
            <a:r>
              <a:rPr lang="en-US" dirty="0" smtClean="0"/>
              <a:t>Continuous 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76672"/>
            <a:ext cx="2857388" cy="2535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9" y="3212976"/>
            <a:ext cx="2879671" cy="16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done in coal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869710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Tonnes</a:t>
                      </a:r>
                      <a:r>
                        <a:rPr lang="en-US" dirty="0" smtClean="0"/>
                        <a:t> per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Shifts</a:t>
                      </a:r>
                      <a:r>
                        <a:rPr lang="en-US" baseline="0" dirty="0" smtClean="0"/>
                        <a:t> per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Crew size/shift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Tonnes</a:t>
                      </a:r>
                      <a:r>
                        <a:rPr lang="en-US" dirty="0" smtClean="0"/>
                        <a:t>/man</a:t>
                      </a:r>
                      <a:r>
                        <a:rPr lang="en-US" baseline="0" dirty="0" smtClean="0"/>
                        <a:t> 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789040"/>
            <a:ext cx="8152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one coal section, historical conventional performance compared to current</a:t>
            </a:r>
          </a:p>
          <a:p>
            <a:r>
              <a:rPr lang="en-US" dirty="0"/>
              <a:t>c</a:t>
            </a:r>
            <a:r>
              <a:rPr lang="en-US" dirty="0" smtClean="0"/>
              <a:t>ontinuous miner performance (</a:t>
            </a:r>
            <a:r>
              <a:rPr lang="en-US" dirty="0" err="1" smtClean="0"/>
              <a:t>pers</a:t>
            </a:r>
            <a:r>
              <a:rPr lang="en-US" dirty="0" smtClean="0"/>
              <a:t> comm.)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CMMS: Who are we?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457200" y="1461864"/>
            <a:ext cx="4690864" cy="4343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Academic institution</a:t>
            </a:r>
          </a:p>
          <a:p>
            <a:pPr lvl="1"/>
            <a:r>
              <a:rPr lang="en-US" dirty="0" smtClean="0">
                <a:latin typeface="Arial" charset="0"/>
              </a:rPr>
              <a:t>Teaching</a:t>
            </a:r>
          </a:p>
          <a:p>
            <a:pPr lvl="1"/>
            <a:r>
              <a:rPr lang="en-US" dirty="0" smtClean="0">
                <a:latin typeface="Arial" charset="0"/>
              </a:rPr>
              <a:t>Research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Industry institution</a:t>
            </a:r>
          </a:p>
          <a:p>
            <a:pPr lvl="1"/>
            <a:r>
              <a:rPr lang="en-US" dirty="0" smtClean="0">
                <a:latin typeface="Arial" charset="0"/>
              </a:rPr>
              <a:t>Get </a:t>
            </a:r>
            <a:r>
              <a:rPr lang="en-US" dirty="0" err="1" smtClean="0">
                <a:latin typeface="Arial" charset="0"/>
              </a:rPr>
              <a:t>mechanisation</a:t>
            </a:r>
            <a:r>
              <a:rPr lang="en-US" dirty="0" smtClean="0">
                <a:latin typeface="Arial" charset="0"/>
              </a:rPr>
              <a:t> implemented in mines</a:t>
            </a:r>
          </a:p>
        </p:txBody>
      </p:sp>
      <p:pic>
        <p:nvPicPr>
          <p:cNvPr id="1026" name="Picture 2" descr="http://ewh.ieee.org/conf/powerafrica/docs/graphics/main_ca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346" y="513942"/>
            <a:ext cx="3499104" cy="2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mmagazine.com/wp-content/uploads/2012/08/min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346" y="3276600"/>
            <a:ext cx="3499104" cy="22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87" y="6493311"/>
            <a:ext cx="1324540" cy="27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t0.gstatic.com/images?q=tbn:ANd9GcQs-3VUTaMmm4gsafIM7rWenW0X2_JJRD3jIqrvDrnOguHK6V6p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89917"/>
            <a:ext cx="1604389" cy="525787"/>
          </a:xfrm>
          <a:prstGeom prst="rect">
            <a:avLst/>
          </a:prstGeom>
          <a:noFill/>
        </p:spPr>
      </p:pic>
      <p:pic>
        <p:nvPicPr>
          <p:cNvPr id="8" name="Picture 7" descr="C:\Documents and Settings\a0013772\My Documents\My Pictures\implats_logo.g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309320"/>
            <a:ext cx="914992" cy="441720"/>
          </a:xfrm>
          <a:prstGeom prst="rect">
            <a:avLst/>
          </a:prstGeom>
          <a:noFill/>
          <a:ln w="107950" cmpd="thinThick">
            <a:noFill/>
            <a:miter lim="800000"/>
            <a:headEnd/>
            <a:tailEnd/>
          </a:ln>
        </p:spPr>
      </p:pic>
      <p:pic>
        <p:nvPicPr>
          <p:cNvPr id="9" name="Picture 12" descr="Typical Stope Panel Dimensio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712" y="5953191"/>
            <a:ext cx="1022176" cy="35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636" y="5998379"/>
            <a:ext cx="961455" cy="30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go (2)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6441415"/>
            <a:ext cx="792088" cy="323301"/>
          </a:xfrm>
          <a:prstGeom prst="rect">
            <a:avLst/>
          </a:prstGeom>
        </p:spPr>
      </p:pic>
      <p:pic>
        <p:nvPicPr>
          <p:cNvPr id="12" name="Picture 2" descr="http://t2.gstatic.com/images?q=tbn:ANd9GcR9bZ8xDU-4fbNOD_xZuL67rgqfz2FEIeI1rp4l_gvpGIU6-Dmsz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060" y="5949280"/>
            <a:ext cx="789863" cy="3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Joy Global Inc. | Manufacturer of Surface and Underground Mining Equipment and Conveying Systems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897" y="6500582"/>
            <a:ext cx="1928247" cy="176089"/>
          </a:xfrm>
          <a:prstGeom prst="rect">
            <a:avLst/>
          </a:prstGeom>
          <a:noFill/>
          <a:extLst/>
        </p:spPr>
      </p:pic>
      <p:pic>
        <p:nvPicPr>
          <p:cNvPr id="14" name="Picture 2" descr="http://www.worleyparsons.com/SiteCollectionImages/WorleyParsonsLogo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440378"/>
            <a:ext cx="1545451" cy="3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vision of the future</a:t>
            </a:r>
          </a:p>
          <a:p>
            <a:r>
              <a:rPr lang="en-US" dirty="0" smtClean="0"/>
              <a:t>Bringing it home</a:t>
            </a:r>
          </a:p>
          <a:p>
            <a:r>
              <a:rPr lang="en-US" b="1" dirty="0" smtClean="0"/>
              <a:t>Some questions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err="1" smtClean="0"/>
              <a:t>mechanisation</a:t>
            </a:r>
            <a:r>
              <a:rPr lang="en-US" dirty="0" smtClean="0"/>
              <a:t> work everywhere?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shafts</a:t>
            </a:r>
          </a:p>
          <a:p>
            <a:pPr lvl="1"/>
            <a:r>
              <a:rPr lang="en-US" dirty="0" smtClean="0"/>
              <a:t>Size for access</a:t>
            </a:r>
          </a:p>
          <a:p>
            <a:pPr lvl="1"/>
            <a:r>
              <a:rPr lang="en-US" dirty="0" smtClean="0"/>
              <a:t>Size for ventilation</a:t>
            </a:r>
          </a:p>
          <a:p>
            <a:pPr lvl="1"/>
            <a:r>
              <a:rPr lang="en-US" dirty="0" smtClean="0"/>
              <a:t>Capital cost vs life of mine</a:t>
            </a:r>
          </a:p>
          <a:p>
            <a:r>
              <a:rPr lang="en-US" dirty="0" err="1" smtClean="0"/>
              <a:t>Orebodies</a:t>
            </a:r>
            <a:endParaRPr lang="en-US" dirty="0" smtClean="0"/>
          </a:p>
          <a:p>
            <a:pPr lvl="1"/>
            <a:r>
              <a:rPr lang="en-US" dirty="0" smtClean="0"/>
              <a:t>Dip</a:t>
            </a:r>
          </a:p>
          <a:p>
            <a:pPr lvl="1"/>
            <a:r>
              <a:rPr lang="en-US" dirty="0" smtClean="0"/>
              <a:t>Thickness</a:t>
            </a:r>
          </a:p>
          <a:p>
            <a:pPr lvl="1"/>
            <a:r>
              <a:rPr lang="en-US" dirty="0" smtClean="0"/>
              <a:t>Hardness</a:t>
            </a:r>
            <a:endParaRPr lang="en-ZA" dirty="0"/>
          </a:p>
        </p:txBody>
      </p:sp>
      <p:pic>
        <p:nvPicPr>
          <p:cNvPr id="4" name="Picture 3" descr="DSCF34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148065" y="3264620"/>
            <a:ext cx="3538736" cy="23246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832" y="1412776"/>
            <a:ext cx="3521968" cy="17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make machines in SA?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41" y="1417638"/>
            <a:ext cx="2946659" cy="4438717"/>
          </a:xfrm>
          <a:prstGeom prst="rect">
            <a:avLst/>
          </a:prstGeom>
        </p:spPr>
      </p:pic>
      <p:pic>
        <p:nvPicPr>
          <p:cNvPr id="9" name="Picture 8" descr="Screen Shot 2014-11-12 at 9.3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7555"/>
            <a:ext cx="3960440" cy="44442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5861850"/>
            <a:ext cx="214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Google Maps/</a:t>
            </a:r>
            <a:r>
              <a:rPr lang="en-US" sz="1400" i="1" dirty="0" err="1" smtClean="0"/>
              <a:t>JoyGlobal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5741" y="5867613"/>
            <a:ext cx="1435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Bell Equipment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529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343400"/>
          </a:xfrm>
        </p:spPr>
        <p:txBody>
          <a:bodyPr/>
          <a:lstStyle/>
          <a:p>
            <a:r>
              <a:rPr lang="en-US" dirty="0" smtClean="0"/>
              <a:t>Perceived high risk</a:t>
            </a:r>
          </a:p>
          <a:p>
            <a:r>
              <a:rPr lang="en-US" dirty="0"/>
              <a:t>H</a:t>
            </a:r>
            <a:r>
              <a:rPr lang="en-US" dirty="0" smtClean="0"/>
              <a:t>igh capital cost</a:t>
            </a:r>
          </a:p>
          <a:p>
            <a:r>
              <a:rPr lang="en-US" dirty="0" smtClean="0"/>
              <a:t>System change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679865"/>
            <a:ext cx="4199467" cy="38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Explosives are pretty good, aren’t they</a:t>
            </a:r>
            <a:endParaRPr lang="en-US" dirty="0"/>
          </a:p>
        </p:txBody>
      </p:sp>
      <p:pic>
        <p:nvPicPr>
          <p:cNvPr id="4" name="Picture 3" descr="Screen Shot 2014-11-12 at 7.5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83353"/>
            <a:ext cx="6429558" cy="4792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175755"/>
            <a:ext cx="3997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 err="1" smtClean="0"/>
              <a:t>Sandvik</a:t>
            </a:r>
            <a:r>
              <a:rPr lang="en-US" sz="1600" i="1" dirty="0" smtClean="0"/>
              <a:t> Mining and Construction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837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31838"/>
          </a:xfrm>
        </p:spPr>
        <p:txBody>
          <a:bodyPr/>
          <a:lstStyle/>
          <a:p>
            <a:r>
              <a:rPr lang="en-ZA" dirty="0"/>
              <a:t>Does the blast not help in dissipating seismic </a:t>
            </a:r>
            <a:r>
              <a:rPr lang="en-ZA" dirty="0" smtClean="0"/>
              <a:t>activity? 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8840"/>
            <a:ext cx="4258816" cy="2298576"/>
          </a:xfrm>
        </p:spPr>
        <p:txBody>
          <a:bodyPr/>
          <a:lstStyle/>
          <a:p>
            <a:r>
              <a:rPr lang="en-US" dirty="0" smtClean="0"/>
              <a:t>Change from rapid to continuous</a:t>
            </a:r>
          </a:p>
          <a:p>
            <a:r>
              <a:rPr lang="en-US" dirty="0" smtClean="0"/>
              <a:t>Damage</a:t>
            </a:r>
          </a:p>
          <a:p>
            <a:r>
              <a:rPr lang="en-US" dirty="0" smtClean="0"/>
              <a:t>Re-entry times</a:t>
            </a:r>
          </a:p>
          <a:p>
            <a:r>
              <a:rPr lang="en-US" dirty="0" smtClean="0"/>
              <a:t>Backfill</a:t>
            </a:r>
            <a:endParaRPr lang="en-ZA" dirty="0"/>
          </a:p>
        </p:txBody>
      </p:sp>
      <p:pic>
        <p:nvPicPr>
          <p:cNvPr id="2" name="Picture 1" descr="Screen Shot 2014-11-12 at 7.5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976" y="2116277"/>
            <a:ext cx="4144020" cy="2585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976" y="4777407"/>
            <a:ext cx="2776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Stacey, Journal of SAIMM 112:8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245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The </a:t>
            </a:r>
            <a:r>
              <a:rPr lang="en-US" dirty="0" err="1" smtClean="0">
                <a:latin typeface="Times New Roman" charset="0"/>
              </a:rPr>
              <a:t>labour</a:t>
            </a:r>
            <a:r>
              <a:rPr lang="en-US" dirty="0" smtClean="0">
                <a:latin typeface="Times New Roman" charset="0"/>
              </a:rPr>
              <a:t> issue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343400"/>
          </a:xfrm>
        </p:spPr>
        <p:txBody>
          <a:bodyPr/>
          <a:lstStyle/>
          <a:p>
            <a:r>
              <a:rPr lang="en-ZA" sz="2000" dirty="0" smtClean="0"/>
              <a:t>Jobs will move</a:t>
            </a:r>
          </a:p>
          <a:p>
            <a:r>
              <a:rPr lang="en-ZA" sz="2000" dirty="0" smtClean="0"/>
              <a:t>People will be safer</a:t>
            </a:r>
          </a:p>
          <a:p>
            <a:r>
              <a:rPr lang="en-ZA" sz="2000" dirty="0" smtClean="0"/>
              <a:t>Jobs will be more rewarding</a:t>
            </a:r>
            <a:endParaRPr lang="en-ZA" sz="2000" dirty="0"/>
          </a:p>
          <a:p>
            <a:endParaRPr lang="en-US" sz="2000" dirty="0" smtClean="0">
              <a:latin typeface="Arial" charset="0"/>
            </a:endParaRPr>
          </a:p>
        </p:txBody>
      </p:sp>
      <p:pic>
        <p:nvPicPr>
          <p:cNvPr id="3" name="Picture 2" descr="Screen Shot 2014-11-12 at 9.2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545" y="1412776"/>
            <a:ext cx="3839572" cy="2490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545" y="3903658"/>
            <a:ext cx="1306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Sibanye</a:t>
            </a:r>
            <a:r>
              <a:rPr lang="en-US" sz="1400" i="1" dirty="0" smtClean="0"/>
              <a:t> Gold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vision of the future</a:t>
            </a:r>
          </a:p>
          <a:p>
            <a:r>
              <a:rPr lang="en-US" dirty="0" smtClean="0"/>
              <a:t>Bringing it home</a:t>
            </a:r>
          </a:p>
          <a:p>
            <a:r>
              <a:rPr lang="en-US" dirty="0" smtClean="0"/>
              <a:t>Some questions</a:t>
            </a:r>
          </a:p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1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/>
          <a:lstStyle/>
          <a:p>
            <a:r>
              <a:rPr lang="en-US" dirty="0" err="1" smtClean="0"/>
              <a:t>Mechanisation</a:t>
            </a:r>
            <a:r>
              <a:rPr lang="en-US" dirty="0" smtClean="0"/>
              <a:t> is coming</a:t>
            </a:r>
          </a:p>
          <a:p>
            <a:pPr lvl="1"/>
            <a:r>
              <a:rPr lang="en-US" dirty="0" smtClean="0"/>
              <a:t>but not to all mines</a:t>
            </a:r>
          </a:p>
          <a:p>
            <a:endParaRPr lang="en-US" dirty="0" smtClean="0"/>
          </a:p>
          <a:p>
            <a:r>
              <a:rPr lang="en-US" dirty="0" smtClean="0"/>
              <a:t>In the meantime: drilling and blasting is part of a system</a:t>
            </a:r>
          </a:p>
          <a:p>
            <a:pPr lvl="1"/>
            <a:r>
              <a:rPr lang="en-US" dirty="0"/>
              <a:t>The system improves if the drilling and blasting is improved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18" y="2963057"/>
            <a:ext cx="2052782" cy="20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://t0.gstatic.com/images?q=tbn:ANd9GcQs-3VUTaMmm4gsafIM7rWenW0X2_JJRD3jIqrvDrnOguHK6V6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897" y="3667124"/>
            <a:ext cx="2619375" cy="1743076"/>
          </a:xfrm>
          <a:prstGeom prst="rect">
            <a:avLst/>
          </a:prstGeom>
          <a:noFill/>
        </p:spPr>
      </p:pic>
      <p:pic>
        <p:nvPicPr>
          <p:cNvPr id="25" name="Picture 24" descr="C:\Documents and Settings\a0013772\My Documents\My Pictures\implats_logo.gif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673" y="5186900"/>
            <a:ext cx="1680652" cy="811349"/>
          </a:xfrm>
          <a:prstGeom prst="rect">
            <a:avLst/>
          </a:prstGeom>
          <a:noFill/>
          <a:ln w="107950" cmpd="thinThick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1000" y="715962"/>
            <a:ext cx="8229600" cy="731838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Acknowledgements</a:t>
            </a:r>
            <a:endParaRPr lang="en-US" b="1" dirty="0" smtClean="0">
              <a:latin typeface="Times New Roman" charset="0"/>
            </a:endParaRPr>
          </a:p>
        </p:txBody>
      </p:sp>
      <p:pic>
        <p:nvPicPr>
          <p:cNvPr id="17" name="Picture 12" descr="Typical Stope Panel Dimens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878560"/>
            <a:ext cx="2263842" cy="7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517" y="2984372"/>
            <a:ext cx="1980134" cy="6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logo (2)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33" y="2057400"/>
            <a:ext cx="1792067" cy="731456"/>
          </a:xfrm>
          <a:prstGeom prst="rect">
            <a:avLst/>
          </a:prstGeom>
        </p:spPr>
      </p:pic>
      <p:sp>
        <p:nvSpPr>
          <p:cNvPr id="31" name="AutoShape 2" descr="data:image/jpeg;base64,/9j/4AAQSkZJRgABAQAAAQABAAD/2wCEAAkGBhISEBASExIWFRITFB8YEhcXFBUXHBoeGxMVFRsYIx0cHSYeIxovGhQUIjssIygqLCwtHB8yNTwqNzIrLC4BCQoKDQsNGg4PGTQlHyQzNTQ0NSw0LywuLywsLy8sNDI0NDQ1LCw1LC01LCo1LzQsLCw0NDIsLCwqLiw0LDEsNP/AABEIADwAeAMBIgACEQEDEQH/xAAbAAACAwEBAQAAAAAAAAAAAAAAAwQFBgIHAf/EADoQAAIBAgQCBwYEBAcAAAAAAAECAwARBAUSIQYxEyIyQVFxgRRCYXKRsQczouEjJIKhFRZUdJKz0f/EABkBAAIDAQAAAAAAAAAAAAAAAAAFAQIEA//EACURAAICAQQBAwUAAAAAAAAAAAABAgMREiEiMXEEE/EyQVFhgf/aAAwDAQACEQMRAD8A9xooooAVijZHPgp+xqtybORIArbSAf8AL96scX+W/wAp+xrDKxFiNiORrJfa65Jo71wU0zf3qt4knZMHinQlWSF2UjmCEJBpWTZyJBpbaQfq+PnX3is/yOM/28n/AFtWqqam00cLE4ppnmfCK5rj0kdMxZBGwUht73XVfYU3Nc6zXKZojPOMRC/juGtYst7Bla3Lurv8JuIcNhocSJ50jLSAqGa1xotf60j8VOKYMX7NBhm6Uq5YlbkEkaVQeJN+6m+G7nBx4+P1+RZlKrWpcvJ61gsWsscci9l1DL5EAj70+q7h7AmHCYaJu1HEqt5hQD/erC9KnhPYZLrc+0UUVBIUUUUAFFFFABRRRQAnF9h/lP2NYiSIrz9K2+L7D/KfsayaMuhC3YfqsRzVl94f02896w+qWWjRS8ZIasQQRsRyNaPAY9MRG0MoBLKVYdzAix/tVBisK0bWPmCORHiKWrEEEGxHI1mrslVI7TgrEW4/DXLf9Kn1f/2puWcHYLDPrhw6I45Na5HkTe1MyfOBINLbOP1fHzq0NOI3ysjnUxe6YwfR5BkXFec42SWOCWK8YudSKu2oqO74U/O+KM6wBifEGFkckCyqQSBcqSLEG1UHAuWYuefEjC4n2dlW7mx6w6RgBsPHence5TjcOcO2MnGKQk6RdgNrFlI25jvFN3CHu6MLxjcWKU/b1ZfnOx7Pk+YCfDwzAWEqBreFxe1TKg5XiI/Z4GUBEaNSi3AABUED0qYrgi4NxSh9jRdHVFFFQSFFFFABRRRQAnF/lv8AKfsayWATWkkfeRrTzX9q1uL7D/KfsaxmAxOiRGvyO/lyNYvUtKUcmin6WTMunV16CTkfy271Ph5VDxmDaJireh7iPGnZxhejlYe63WX1/erLATriY+ikPXUdVu/z86zqOrg+10dc45LoolYggg2I5Vp8nzgSDQ2zj9Xx86zuMwjRMVb0PcR40lXsQQbEcjeq12SqkWlBTRoOHuCsNgpJJIdeqQWbU+r3i33NO4k4UgxyIs4ayMSultJ3Fj6WrrJs5EgCsR0g/V8fOuuJ86GEwk055ovVHix2UfUinNdsrWpRe4ulXGCcWtjy7ifC+2ZjhssgY9Fhk6MMetYhbsx8gFWrn8Ic4K+0YCTZ4mLIP6tLr6NY+tZ7gfhrMJhJjMNOkTMzIXcEltwzEbHbV9qXmuExeV5hh8VO6yO7F3ZAQGF9MinYb6Tf6U1lGMoulNdf3Iti3Fq3Hwe5UUuGcOqspurAFT4gi4P0NMpQNAooooAKKKKAFYiZVVmYgKqksTyAAuT9L1Xpm2FJCiSMkqjAbcpNkPLv7qm5hhhJFLG19Loym3OzKQfXeqHD8GwI11LjrKe0Pdk1qOXZHIDuFXjGDXIpJyT2LBs+wpVX6VGUgaSBquGLBbAAnco3LwNdw5rhzII1ZekNrDSQblNYHLtad7c7VSvwTh1QhS4H8M2uhF49YBsVI31Enbc77VK/yvESZNUgkO+oFQR/L9DsNOkdU35c/pVnCorqsLSHMoJej0uj6ywjtY30GzW8q5nzDDpIImZA5ANiPG9t7W30t52qrj4WjgKGKSVNDkr1la2qNUYdZTsQi+tTsRkUTzvKwJcoqi52XTrswHLV1zub1VxrySpTwEee4TTrEiWBA7JvdhdbC2o3FyLDkDT583gCK7SJoZS6m9wVVdRYfACqqLhWKJVMbyIyaCjAqSCsbRX6ykboxB2t4WrmbhGIr0Zkl0CBlVdS7a10uw6t9R3Phcnaraa/syNU8bln/j2GUJeRVD9m4ZfeC3sRsLkC5sLmuXz/AAp1XkUlG0sCrEhjfq203vsTYb235VBhyBR0ZWWRDYxsU6Nbrr1hdksN77rY7mn5hw/GyTXLfxJRI3YO4QJazKRawB8b0YhkMyLiF1KqVIKkAqRyIIuLfC1qbSMHCEjjQEkKoUFjcmygXJ7ztT65HRBRRRQSf//Z"/>
          <p:cNvSpPr>
            <a:spLocks noChangeAspect="1" noChangeArrowheads="1"/>
          </p:cNvSpPr>
          <p:nvPr/>
        </p:nvSpPr>
        <p:spPr bwMode="auto">
          <a:xfrm>
            <a:off x="63500" y="-287338"/>
            <a:ext cx="1143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2" name="AutoShape 4" descr="data:image/jpeg;base64,/9j/4AAQSkZJRgABAQAAAQABAAD/2wCEAAkGBhISEBASExIWFRITFB8YEhcXFBUXHBoeGxMVFRsYIx0cHSYeIxovGhQUIjssIygqLCwtHB8yNTwqNzIrLC4BCQoKDQsNGg4PGTQlHyQzNTQ0NSw0LywuLywsLy8sNDI0NDQ1LCw1LC01LCo1LzQsLCw0NDIsLCwqLiw0LDEsNP/AABEIADwAeAMBIgACEQEDEQH/xAAbAAACAwEBAQAAAAAAAAAAAAAAAwQFBgIHAf/EADoQAAIBAgQCBwYEBAcAAAAAAAECAwARBAUSIQYxEyIyQVFxgRRCYXKRsQczouEjJIKhFRZUdJKz0f/EABkBAAIDAQAAAAAAAAAAAAAAAAAFAQIEA//EACURAAICAQQBAwUAAAAAAAAAAAABAgMREiEiMXEEE/EyQVFhgf/aAAwDAQACEQMRAD8A9xooooAVijZHPgp+xqtybORIArbSAf8AL96scX+W/wAp+xrDKxFiNiORrJfa65Jo71wU0zf3qt4knZMHinQlWSF2UjmCEJBpWTZyJBpbaQfq+PnX3is/yOM/28n/AFtWqqam00cLE4ppnmfCK5rj0kdMxZBGwUht73XVfYU3Nc6zXKZojPOMRC/juGtYst7Bla3Lurv8JuIcNhocSJ50jLSAqGa1xotf60j8VOKYMX7NBhm6Uq5YlbkEkaVQeJN+6m+G7nBx4+P1+RZlKrWpcvJ61gsWsscci9l1DL5EAj70+q7h7AmHCYaJu1HEqt5hQD/erC9KnhPYZLrc+0UUVBIUUUUAFFFFABRRRQAnF9h/lP2NYiSIrz9K2+L7D/KfsayaMuhC3YfqsRzVl94f02896w+qWWjRS8ZIasQQRsRyNaPAY9MRG0MoBLKVYdzAix/tVBisK0bWPmCORHiKWrEEEGxHI1mrslVI7TgrEW4/DXLf9Kn1f/2puWcHYLDPrhw6I45Na5HkTe1MyfOBINLbOP1fHzq0NOI3ysjnUxe6YwfR5BkXFec42SWOCWK8YudSKu2oqO74U/O+KM6wBifEGFkckCyqQSBcqSLEG1UHAuWYuefEjC4n2dlW7mx6w6RgBsPHence5TjcOcO2MnGKQk6RdgNrFlI25jvFN3CHu6MLxjcWKU/b1ZfnOx7Pk+YCfDwzAWEqBreFxe1TKg5XiI/Z4GUBEaNSi3AABUED0qYrgi4NxSh9jRdHVFFFQSFFFFABRRRQAnF/lv8AKfsayWATWkkfeRrTzX9q1uL7D/KfsaxmAxOiRGvyO/lyNYvUtKUcmin6WTMunV16CTkfy271Ph5VDxmDaJireh7iPGnZxhejlYe63WX1/erLATriY+ikPXUdVu/z86zqOrg+10dc45LoolYggg2I5Vp8nzgSDQ2zj9Xx86zuMwjRMVb0PcR40lXsQQbEcjeq12SqkWlBTRoOHuCsNgpJJIdeqQWbU+r3i33NO4k4UgxyIs4ayMSultJ3Fj6WrrJs5EgCsR0g/V8fOuuJ86GEwk055ovVHix2UfUinNdsrWpRe4ulXGCcWtjy7ifC+2ZjhssgY9Fhk6MMetYhbsx8gFWrn8Ic4K+0YCTZ4mLIP6tLr6NY+tZ7gfhrMJhJjMNOkTMzIXcEltwzEbHbV9qXmuExeV5hh8VO6yO7F3ZAQGF9MinYb6Tf6U1lGMoulNdf3Iti3Fq3Hwe5UUuGcOqspurAFT4gi4P0NMpQNAooooAKKKKAFYiZVVmYgKqksTyAAuT9L1Xpm2FJCiSMkqjAbcpNkPLv7qm5hhhJFLG19Loym3OzKQfXeqHD8GwI11LjrKe0Pdk1qOXZHIDuFXjGDXIpJyT2LBs+wpVX6VGUgaSBquGLBbAAnco3LwNdw5rhzII1ZekNrDSQblNYHLtad7c7VSvwTh1QhS4H8M2uhF49YBsVI31Enbc77VK/yvESZNUgkO+oFQR/L9DsNOkdU35c/pVnCorqsLSHMoJej0uj6ywjtY30GzW8q5nzDDpIImZA5ANiPG9t7W30t52qrj4WjgKGKSVNDkr1la2qNUYdZTsQi+tTsRkUTzvKwJcoqi52XTrswHLV1zub1VxrySpTwEee4TTrEiWBA7JvdhdbC2o3FyLDkDT583gCK7SJoZS6m9wVVdRYfACqqLhWKJVMbyIyaCjAqSCsbRX6ykboxB2t4WrmbhGIr0Zkl0CBlVdS7a10uw6t9R3Phcnaraa/syNU8bln/j2GUJeRVD9m4ZfeC3sRsLkC5sLmuXz/AAp1XkUlG0sCrEhjfq203vsTYb235VBhyBR0ZWWRDYxsU6Nbrr1hdksN77rY7mn5hw/GyTXLfxJRI3YO4QJazKRawB8b0YhkMyLiF1KqVIKkAqRyIIuLfC1qbSMHCEjjQEkKoUFjcmygXJ7ztT65HRBRRRQSf//Z"/>
          <p:cNvSpPr>
            <a:spLocks noChangeAspect="1" noChangeArrowheads="1"/>
          </p:cNvSpPr>
          <p:nvPr/>
        </p:nvSpPr>
        <p:spPr bwMode="auto">
          <a:xfrm>
            <a:off x="215900" y="-134938"/>
            <a:ext cx="1143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" name="AutoShape 2" descr="data:image/jpeg;base64,/9j/4AAQSkZJRgABAQAAAQABAAD/2wCEAAkGBg4QDxAQExAQDxEPDRAQDxAQDxUPDxIRExAZFRMVFxMaHSYeFx0vJRUSKzAgJCcpLCwsFR4xNTAqNTIsOCkBCQoKDgwOGg8PGi0fHyIpLDUsLCsvKSkpLCopLCwsLCksNSwpKS4pKSksLCwsLCkpKSkvLiwsLDU2LDUpLCkpLP/AABEIAIgAiAMBIgACEQEDEQH/xAAcAAEAAgMBAQEAAAAAAAAAAAAAAgcBBQYECAP/xAA+EAABAwMCBAIHBQMNAAAAAAABAAIDBBESBSEGBxMxIkEUFVFhcYGRMjVTsbMXM0IjJFJUcnN0gpOUoaLR/8QAGQEBAAMBAQAAAAAAAAAAAAAAAAECBAMF/8QAIxEBAAICAgEEAwEAAAAAAAAAAAECAxEEEkETITFRgaHBFP/aAAwDAQACEQMRAD8AvFERAREQEREBERAREQEREBERAREQEREBERAREQEREBERAREQEREBERAREQEREBERAREQEREBERAREQEREBERAREQEREGEuqa4v5manTV9VBHJEI4ZQ1gdC1xAwadzffuVp/2v6v+LD/oNWqvFyTET9ss8qkTML9ul1W/DvEGqYMqtQqoaOne5oijMLRUTEkAADu0G48ifgrHBWe1ZrOnetu0bZRUvU80NUbqD6cSRdMagYAOiCen6Rha/tt5rvuY3EFRQ0Jngc1snXiZdzcxi4kHZdJw2iYj7UrmrMTP06tFX/K3i+s1D0r0hzD0TDhhGGWzD739v2QvXzN4xl0+ni6JaJ5pbNybmBGwXebefdg/zBVnFbv08pjLXp38O0usqreXHMerrKt1PUuY7OFzocYxH42G7h332v8ARa/jTmRqdLqFTTxPjEcTmhmUIcbGNrt3X37lX/z37dPKvr069lxLF1QX7X9Y/Eh/24/9XW8EcyaiSKunrXt6dLHC5uEQY4ueXjEe0mzbK1uNesblFeTS06WhdLqh9T5p6tVyFtPlALksip4+rLYe11iXfEABezhnm9WQytjqyJossXvLQyePfdxsAHW8wQCk8XJpWOVSZ0u1YVV8x+YNfRVjYYHxCM00cnijD/E4uucvZsF2Oka1PJpLKtxBmNC+YkNAbmGOIOPy7LnbFatYtPl1jLEzNY8OjuiqHgLmRqVZqEFPK+IxyCQuDYg0+GMuG/x/JFGTHbHOpTjyReNw4/mJ97V3+IH6bF79D0oUb2F1OazUpAHU1Djk2nBF2y1A8j2IYe17lb7XdD6epVlZJZhNRemLg1wYBG0GUBxDS6/2ciGt+0b+EHUSatA1r2elvp45DeZlDE+qq6gnuZ62QNDj32b4d9l6HqbrER9MHp9bTaXufptMKllRq9eZ6oyMDaSmPUdGcxi1zm7NANvCLD3lXSqF0rVtEhkjDNMqah3UYGyVM4uCXgB2Ldu/u8lfQ7LJyPmN/wA/TVh+JfMmuvc3Uapzbh7dQmLLC5yE5LbDz3svbrnEerzxGOqfUGLNptJT9Nubd2+LEKFZG71u82P3uf4T/W1a/OMH1WRuf51BsN/4r9vNbbZIrNI1tirjmYvO9NDyJ7V/xpvykXO80NSdWaqYWeIQ4UsQ9srneP8A7OA+S2vKjUfRaXVahwP8jHA8Ag+JwbJZvzNh81yXDvDNXqVS9jThIQ+eSWUPa2+YubgXuS4KlYiMtrzPwvO/TrSI+Xr1mlOj6uCy+NPJDLHfu6MtGQ99/Gr7qJWvp3vabtfA5zSOxaWEg/kqE4s5fVmntjfI9kzZXll4g92JAvvcee/0Vm8t9XM+kGN1+pTMlgdcEHENuw799iPouXIiLVraJ26YJ62tWY0qzlv97UP96f0nKxud8rhQ07R9l9YM/fjE8j/kD6Ku+W8bhqtDsRaU+R/Ccrq464a9YUT4AQJAWyQud2EjdwD7iLj5q+a0RmrKuGszitDkORtJH0KuWw6hnbET5hjYw4D3C7j9FvOIeCtFqKh8tQ5rJpA3MCqEF/DYOwuN7Ab+5VPpGu6lo00jcDE59hJDPGSx2N8XC1rnc7grFJplfrVa5+Jc6V4602FoYmDbv22HYdz9VNsU95v21ElMsRWKddy2XNmJja6FjDkxun07WHLK7RkG+Lz2Hda+m4m1ltMIWPqBTCEsaBTZR9ItIPjw3Fid7rZc2aERVsMTGnCLT4I2WaTZrC5oH0srK4fafUEY3v6sk28/3TvJJyRXHX22iMc2yW99Kp5Vfe9L/Zl/ScspyrjcNWpdjbGXexA/clZXHl+9/wAOvFjVPd9BdIJgFNFjbNIYBSWURKHTCziFJEEcExUkQQwWcVJEEQwJZSRB+FVQxStxkjZI3+jIwPb9CLKcUDWANa0NaOzWgBo+AC/RE2jSOAQsCkiJRwCKS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630238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AutoShape 4" descr="data:image/jpeg;base64,/9j/4AAQSkZJRgABAQAAAQABAAD/2wCEAAkGBg4QDxAQExAQDxEPDRAQDxAQDxUPDxIRExAZFRMVFxMaHSYeFx0vJRUSKzAgJCcpLCwsFR4xNTAqNTIsOCkBCQoKDgwOGg8PGi0fHyIpLDUsLCsvKSkpLCopLCwsLCksNSwpKS4pKSksLCwsLCkpKSkvLiwsLDU2LDUpLCkpLP/AABEIAIgAiAMBIgACEQEDEQH/xAAcAAEAAgMBAQEAAAAAAAAAAAAAAgcBBQYECAP/xAA+EAABAwMCBAIHBQMNAAAAAAABAAIDBBESBSEGBxMxIkEUFVFhcYGRMjVTsbMXM0IjJFJUcnN0gpOUoaLR/8QAGQEBAAMBAQAAAAAAAAAAAAAAAAECBAMF/8QAIxEBAAICAgEEAwEAAAAAAAAAAAECAxEEEkETITFRgaHBFP/aAAwDAQACEQMRAD8AvFERAREQEREBERAREQEREBERAREQEREBERAREQEREBERAREQEREBERAREQEREBERAREQEREBERAREQEREBERAREQEREGEuqa4v5manTV9VBHJEI4ZQ1gdC1xAwadzffuVp/2v6v+LD/oNWqvFyTET9ss8qkTML9ul1W/DvEGqYMqtQqoaOne5oijMLRUTEkAADu0G48ifgrHBWe1ZrOnetu0bZRUvU80NUbqD6cSRdMagYAOiCen6Rha/tt5rvuY3EFRQ0Jngc1snXiZdzcxi4kHZdJw2iYj7UrmrMTP06tFX/K3i+s1D0r0hzD0TDhhGGWzD739v2QvXzN4xl0+ni6JaJ5pbNybmBGwXebefdg/zBVnFbv08pjLXp38O0usqreXHMerrKt1PUuY7OFzocYxH42G7h332v8ARa/jTmRqdLqFTTxPjEcTmhmUIcbGNrt3X37lX/z37dPKvr069lxLF1QX7X9Y/Eh/24/9XW8EcyaiSKunrXt6dLHC5uEQY4ueXjEe0mzbK1uNesblFeTS06WhdLqh9T5p6tVyFtPlALksip4+rLYe11iXfEABezhnm9WQytjqyJossXvLQyePfdxsAHW8wQCk8XJpWOVSZ0u1YVV8x+YNfRVjYYHxCM00cnijD/E4uucvZsF2Oka1PJpLKtxBmNC+YkNAbmGOIOPy7LnbFatYtPl1jLEzNY8OjuiqHgLmRqVZqEFPK+IxyCQuDYg0+GMuG/x/JFGTHbHOpTjyReNw4/mJ97V3+IH6bF79D0oUb2F1OazUpAHU1Djk2nBF2y1A8j2IYe17lb7XdD6epVlZJZhNRemLg1wYBG0GUBxDS6/2ciGt+0b+EHUSatA1r2elvp45DeZlDE+qq6gnuZ62QNDj32b4d9l6HqbrER9MHp9bTaXufptMKllRq9eZ6oyMDaSmPUdGcxi1zm7NANvCLD3lXSqF0rVtEhkjDNMqah3UYGyVM4uCXgB2Ldu/u8lfQ7LJyPmN/wA/TVh+JfMmuvc3Uapzbh7dQmLLC5yE5LbDz3svbrnEerzxGOqfUGLNptJT9Nubd2+LEKFZG71u82P3uf4T/W1a/OMH1WRuf51BsN/4r9vNbbZIrNI1tirjmYvO9NDyJ7V/xpvykXO80NSdWaqYWeIQ4UsQ9srneP8A7OA+S2vKjUfRaXVahwP8jHA8Ag+JwbJZvzNh81yXDvDNXqVS9jThIQ+eSWUPa2+YubgXuS4KlYiMtrzPwvO/TrSI+Xr1mlOj6uCy+NPJDLHfu6MtGQ99/Gr7qJWvp3vabtfA5zSOxaWEg/kqE4s5fVmntjfI9kzZXll4g92JAvvcee/0Vm8t9XM+kGN1+pTMlgdcEHENuw799iPouXIiLVraJ26YJ62tWY0qzlv97UP96f0nKxud8rhQ07R9l9YM/fjE8j/kD6Ku+W8bhqtDsRaU+R/Ccrq464a9YUT4AQJAWyQud2EjdwD7iLj5q+a0RmrKuGszitDkORtJH0KuWw6hnbET5hjYw4D3C7j9FvOIeCtFqKh8tQ5rJpA3MCqEF/DYOwuN7Ab+5VPpGu6lo00jcDE59hJDPGSx2N8XC1rnc7grFJplfrVa5+Jc6V4602FoYmDbv22HYdz9VNsU95v21ElMsRWKddy2XNmJja6FjDkxun07WHLK7RkG+Lz2Hda+m4m1ltMIWPqBTCEsaBTZR9ItIPjw3Fid7rZc2aERVsMTGnCLT4I2WaTZrC5oH0srK4fafUEY3v6sk28/3TvJJyRXHX22iMc2yW99Kp5Vfe9L/Zl/ScspyrjcNWpdjbGXexA/clZXHl+9/wAOvFjVPd9BdIJgFNFjbNIYBSWURKHTCziFJEEcExUkQQwWcVJEEQwJZSRB+FVQxStxkjZI3+jIwPb9CLKcUDWANa0NaOzWgBo+AC/RE2jSOAQsCkiJRwCKS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215900" y="-477838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074" name="Picture 2" descr="http://t2.gstatic.com/images?q=tbn:ANd9GcR9bZ8xDU-4fbNOD_xZuL67rgqfz2FEIeI1rp4l_gvpGIU6-Dmsz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662" y="2105365"/>
            <a:ext cx="2009317" cy="9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Joy Global Inc. | Manufacturer of Surface and Underground Mining Equipment and Conveying Systems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0" y="5202581"/>
            <a:ext cx="3960440" cy="415238"/>
          </a:xfrm>
          <a:prstGeom prst="rect">
            <a:avLst/>
          </a:prstGeom>
          <a:noFill/>
          <a:extLst/>
        </p:spPr>
      </p:pic>
      <p:pic>
        <p:nvPicPr>
          <p:cNvPr id="4" name="Picture 2" descr="http://www.worleyparsons.com/SiteCollectionImages/WorleyParsons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78" y="1153787"/>
            <a:ext cx="3125576" cy="7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Systems thinking</a:t>
            </a:r>
          </a:p>
          <a:p>
            <a:r>
              <a:rPr lang="en-US" dirty="0" smtClean="0"/>
              <a:t>Thought leadership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04664"/>
            <a:ext cx="3257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29250" y="2708920"/>
            <a:ext cx="2956026" cy="2956026"/>
            <a:chOff x="2123728" y="1628800"/>
            <a:chExt cx="4896544" cy="4896544"/>
          </a:xfrm>
        </p:grpSpPr>
        <p:sp>
          <p:nvSpPr>
            <p:cNvPr id="7" name="Oval 6"/>
            <p:cNvSpPr/>
            <p:nvPr/>
          </p:nvSpPr>
          <p:spPr>
            <a:xfrm>
              <a:off x="2123728" y="1628800"/>
              <a:ext cx="4896544" cy="48965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419872" y="4221088"/>
              <a:ext cx="2232248" cy="22322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Technology</a:t>
              </a:r>
              <a:endParaRPr lang="en-ZA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339752" y="2348880"/>
              <a:ext cx="2232248" cy="22322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Process</a:t>
              </a:r>
              <a:endParaRPr lang="en-ZA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2308" y="1796851"/>
              <a:ext cx="1665412" cy="611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System</a:t>
              </a:r>
              <a:endParaRPr lang="en-ZA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63364" y="2320071"/>
              <a:ext cx="2232248" cy="22322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People</a:t>
              </a:r>
              <a:endParaRPr lang="en-ZA" sz="1200" dirty="0"/>
            </a:p>
          </p:txBody>
        </p:sp>
      </p:grpSp>
      <p:pic>
        <p:nvPicPr>
          <p:cNvPr id="12" name="Picture 2" descr="http://840522c725ec06c9bcae-579dd03d0fb3a2b1194b8151f14e6c89.r65.cf3.rackcdn.com/content/uploads/2013/02/thought-leadershipl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6593"/>
            <a:ext cx="4392488" cy="28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106" y="710981"/>
            <a:ext cx="3422481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700" dirty="0" smtClean="0"/>
              <a:t>?</a:t>
            </a:r>
          </a:p>
          <a:p>
            <a:pPr algn="ctr"/>
            <a:r>
              <a:rPr lang="en-US" sz="2400" dirty="0" err="1"/>
              <a:t>d</a:t>
            </a:r>
            <a:r>
              <a:rPr lang="en-US" sz="2400" dirty="0" err="1" smtClean="0"/>
              <a:t>eclan.vogt@wits.ac.za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19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vision of the future</a:t>
            </a:r>
          </a:p>
          <a:p>
            <a:r>
              <a:rPr lang="en-US" dirty="0" smtClean="0"/>
              <a:t>Bringing it home</a:t>
            </a:r>
          </a:p>
          <a:p>
            <a:r>
              <a:rPr lang="en-US" dirty="0" smtClean="0"/>
              <a:t>Some questions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229200"/>
            <a:ext cx="9144000" cy="1628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47" y="457200"/>
            <a:ext cx="8299053" cy="989013"/>
          </a:xfrm>
        </p:spPr>
        <p:txBody>
          <a:bodyPr/>
          <a:lstStyle/>
          <a:p>
            <a:r>
              <a:rPr lang="en-US" dirty="0" err="1" smtClean="0"/>
              <a:t>RockTech</a:t>
            </a:r>
            <a:r>
              <a:rPr lang="en-US" dirty="0" smtClean="0"/>
              <a:t> Centre – Sustainable Mine and Innovation for the Future</a:t>
            </a:r>
            <a:endParaRPr lang="en-US" dirty="0"/>
          </a:p>
        </p:txBody>
      </p:sp>
      <p:pic>
        <p:nvPicPr>
          <p:cNvPr id="3" name="Picture 2" descr="Screen Shot 2013-06-21 at 2.1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48" y="1827117"/>
            <a:ext cx="7177703" cy="4958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066" y="894682"/>
            <a:ext cx="2082212" cy="7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control room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7" y="1549400"/>
            <a:ext cx="3960440" cy="36623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Information from:</a:t>
            </a:r>
          </a:p>
          <a:p>
            <a:pPr marL="742950" lvl="1" indent="-342900">
              <a:buFont typeface="Arial"/>
              <a:buChar char="•"/>
            </a:pPr>
            <a:r>
              <a:rPr lang="en-US" dirty="0" smtClean="0"/>
              <a:t>Rock</a:t>
            </a:r>
          </a:p>
          <a:p>
            <a:pPr marL="742950" lvl="1" indent="-342900">
              <a:buFont typeface="Arial"/>
              <a:buChar char="•"/>
            </a:pPr>
            <a:r>
              <a:rPr lang="en-US" dirty="0" smtClean="0"/>
              <a:t>Personnel</a:t>
            </a:r>
          </a:p>
          <a:p>
            <a:pPr marL="742950" lvl="1" indent="-342900">
              <a:buFont typeface="Arial"/>
              <a:buChar char="•"/>
            </a:pPr>
            <a:r>
              <a:rPr lang="en-US" dirty="0" smtClean="0"/>
              <a:t>Machinery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Fine tuned process</a:t>
            </a:r>
            <a:endParaRPr lang="en-US" dirty="0"/>
          </a:p>
        </p:txBody>
      </p:sp>
      <p:pic>
        <p:nvPicPr>
          <p:cNvPr id="3" name="Picture 2" descr="Screen Shot 2013-06-21 at 2.1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004" y="1628800"/>
            <a:ext cx="4889500" cy="321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284" y="116632"/>
            <a:ext cx="2082212" cy="7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human presence in production areas</a:t>
            </a:r>
            <a:endParaRPr lang="en-US" dirty="0"/>
          </a:p>
        </p:txBody>
      </p:sp>
      <p:pic>
        <p:nvPicPr>
          <p:cNvPr id="3" name="Picture 2" descr="Screen Shot 2013-06-21 at 2.1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39" y="1689100"/>
            <a:ext cx="4318000" cy="387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284" y="116632"/>
            <a:ext cx="2082212" cy="778050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395537" y="1549400"/>
            <a:ext cx="3960440" cy="3662363"/>
          </a:xfrm>
          <a:prstGeom prst="rect">
            <a:avLst/>
          </a:prstGeom>
        </p:spPr>
        <p:txBody>
          <a:bodyPr/>
          <a:lstStyle>
            <a:lvl1pPr marL="338138" indent="-338138" algn="l" defTabSz="449263" rtl="0" eaLnBrk="1" fontAlgn="base" hangingPunct="1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2200">
                <a:solidFill>
                  <a:srgbClr val="012D5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All processes remote controlled or automated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Maintenance in safe areas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All electric – no diesel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mechanical excavation</a:t>
            </a:r>
            <a:endParaRPr lang="en-US" dirty="0"/>
          </a:p>
        </p:txBody>
      </p:sp>
      <p:pic>
        <p:nvPicPr>
          <p:cNvPr id="3" name="Picture 2" descr="Screen Shot 2013-06-21 at 2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6858000" cy="367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284" y="116632"/>
            <a:ext cx="2082212" cy="778050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95537" y="5085184"/>
            <a:ext cx="6480720" cy="1296144"/>
          </a:xfrm>
          <a:prstGeom prst="rect">
            <a:avLst/>
          </a:prstGeom>
        </p:spPr>
        <p:txBody>
          <a:bodyPr/>
          <a:lstStyle>
            <a:lvl1pPr marL="338138" indent="-338138" algn="l" defTabSz="449263" rtl="0" eaLnBrk="1" fontAlgn="base" hangingPunct="1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2200">
                <a:solidFill>
                  <a:srgbClr val="012D5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/>
              <a:t>The future mine is a lean mine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Continuous process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Pre-concentration</a:t>
            </a:r>
            <a:endParaRPr lang="en-US" dirty="0"/>
          </a:p>
        </p:txBody>
      </p:sp>
      <p:pic>
        <p:nvPicPr>
          <p:cNvPr id="3" name="Picture 2" descr="Screen Shot 2013-06-21 at 2.1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0" y="1268760"/>
            <a:ext cx="4373022" cy="4250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284" y="116632"/>
            <a:ext cx="2082212" cy="778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748464" y="2132856"/>
            <a:ext cx="39553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95537" y="1549400"/>
            <a:ext cx="3960440" cy="3662363"/>
          </a:xfrm>
          <a:prstGeom prst="rect">
            <a:avLst/>
          </a:prstGeom>
        </p:spPr>
        <p:txBody>
          <a:bodyPr/>
          <a:lstStyle>
            <a:lvl1pPr marL="338138" indent="-338138" algn="l" defTabSz="449263" rtl="0" eaLnBrk="1" fontAlgn="base" hangingPunct="1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2200">
                <a:solidFill>
                  <a:srgbClr val="012D5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ts val="1863"/>
              </a:lnSpc>
              <a:spcBef>
                <a:spcPts val="22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ts val="1863"/>
              </a:lnSpc>
              <a:spcBef>
                <a:spcPts val="175"/>
              </a:spcBef>
              <a:spcAft>
                <a:spcPct val="0"/>
              </a:spcAft>
              <a:buClr>
                <a:srgbClr val="BE3232"/>
              </a:buClr>
              <a:buSzPct val="125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Barren rock is separated underground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Minimize energy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 smtClean="0"/>
              <a:t>Minimize environmental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MS Powerpoint template editab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CMMS Powerpoint template editable</Template>
  <TotalTime>513</TotalTime>
  <Words>435</Words>
  <Application>Microsoft Office PowerPoint</Application>
  <PresentationFormat>On-screen Show (4:3)</PresentationFormat>
  <Paragraphs>135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CMMS Powerpoint template editable</vt:lpstr>
      <vt:lpstr>3_Office Theme</vt:lpstr>
      <vt:lpstr>5_Office Theme</vt:lpstr>
      <vt:lpstr>2_Office Theme</vt:lpstr>
      <vt:lpstr>4_Office Theme</vt:lpstr>
      <vt:lpstr>A view on mechanisation   Declan Vogt</vt:lpstr>
      <vt:lpstr>CMMS: Who are we?</vt:lpstr>
      <vt:lpstr>What do we do?</vt:lpstr>
      <vt:lpstr>Agenda</vt:lpstr>
      <vt:lpstr>RockTech Centre – Sustainable Mine and Innovation for the Future</vt:lpstr>
      <vt:lpstr>One control room</vt:lpstr>
      <vt:lpstr>No human presence in production areas</vt:lpstr>
      <vt:lpstr>Continuous mechanical excavation</vt:lpstr>
      <vt:lpstr>Pre-concentration</vt:lpstr>
      <vt:lpstr>Resource characterization - mineralogy</vt:lpstr>
      <vt:lpstr>Resource characterization –           structural control</vt:lpstr>
      <vt:lpstr>Final product</vt:lpstr>
      <vt:lpstr>Agenda</vt:lpstr>
      <vt:lpstr>We are under pressure</vt:lpstr>
      <vt:lpstr>Productivity is going down</vt:lpstr>
      <vt:lpstr>Platinum cost curve</vt:lpstr>
      <vt:lpstr>Gold cost curve</vt:lpstr>
      <vt:lpstr>Modernise</vt:lpstr>
      <vt:lpstr>It was done in coal </vt:lpstr>
      <vt:lpstr>Agenda</vt:lpstr>
      <vt:lpstr>Can mechanisation work everywhere?</vt:lpstr>
      <vt:lpstr>Can we make machines in SA?</vt:lpstr>
      <vt:lpstr>Time horizons</vt:lpstr>
      <vt:lpstr>Explosives are pretty good, aren’t they</vt:lpstr>
      <vt:lpstr>Does the blast not help in dissipating seismic activity? </vt:lpstr>
      <vt:lpstr>The labour issue</vt:lpstr>
      <vt:lpstr>Agenda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Vogt</dc:creator>
  <cp:lastModifiedBy>Duncan Laptop</cp:lastModifiedBy>
  <cp:revision>23</cp:revision>
  <dcterms:created xsi:type="dcterms:W3CDTF">2014-11-04T06:11:42Z</dcterms:created>
  <dcterms:modified xsi:type="dcterms:W3CDTF">2014-11-20T13:18:29Z</dcterms:modified>
</cp:coreProperties>
</file>