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412" r:id="rId3"/>
    <p:sldId id="411" r:id="rId4"/>
    <p:sldId id="436" r:id="rId5"/>
    <p:sldId id="437" r:id="rId6"/>
    <p:sldId id="440" r:id="rId7"/>
    <p:sldId id="441" r:id="rId8"/>
    <p:sldId id="443" r:id="rId9"/>
    <p:sldId id="442" r:id="rId10"/>
    <p:sldId id="40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FBCDA7"/>
    <a:srgbClr val="4BCE02"/>
    <a:srgbClr val="FFE07D"/>
    <a:srgbClr val="3A7DCE"/>
    <a:srgbClr val="DAB0B0"/>
    <a:srgbClr val="8064A2"/>
    <a:srgbClr val="9BBB59"/>
    <a:srgbClr val="C0504D"/>
    <a:srgbClr val="E8D0D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ZA"/>
  <c:style val="26"/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34988533464566945"/>
          <c:y val="1.875000000000000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1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Ref>
              <c:f>Sheet1!$A$2:$A$4</c:f>
              <c:strCache>
                <c:ptCount val="3"/>
                <c:pt idx="0">
                  <c:v>Deciders</c:v>
                </c:pt>
                <c:pt idx="1">
                  <c:v>Adopters / End Users</c:v>
                </c:pt>
                <c:pt idx="2">
                  <c:v>Key Stakeholders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33.300000000000011</c:v>
                </c:pt>
                <c:pt idx="1">
                  <c:v>33.300000000000011</c:v>
                </c:pt>
                <c:pt idx="2">
                  <c:v>33.300000000000011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A48EC-DD9C-4747-9C9C-C3DB0F5BFC8F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977E399C-D2B0-47F5-AFE5-E247577BB2B5}">
      <dgm:prSet phldrT="[Text]" custT="1"/>
      <dgm:spPr/>
      <dgm:t>
        <a:bodyPr/>
        <a:lstStyle/>
        <a:p>
          <a:r>
            <a:rPr lang="en-ZA" sz="2400" dirty="0" smtClean="0"/>
            <a:t>Purpose of LPAG</a:t>
          </a:r>
          <a:endParaRPr lang="en-ZA" sz="2400" dirty="0"/>
        </a:p>
      </dgm:t>
    </dgm:pt>
    <dgm:pt modelId="{DB585713-CCE4-4DC8-92DD-5A5BC327603E}" type="parTrans" cxnId="{62C5778B-2536-42EB-B457-4AE62AB42035}">
      <dgm:prSet/>
      <dgm:spPr/>
      <dgm:t>
        <a:bodyPr/>
        <a:lstStyle/>
        <a:p>
          <a:endParaRPr lang="en-ZA"/>
        </a:p>
      </dgm:t>
    </dgm:pt>
    <dgm:pt modelId="{AD544E50-C430-4F4C-92DF-C0A76E1F7731}" type="sibTrans" cxnId="{62C5778B-2536-42EB-B457-4AE62AB42035}">
      <dgm:prSet/>
      <dgm:spPr/>
      <dgm:t>
        <a:bodyPr/>
        <a:lstStyle/>
        <a:p>
          <a:endParaRPr lang="en-ZA"/>
        </a:p>
      </dgm:t>
    </dgm:pt>
    <dgm:pt modelId="{3176C373-D933-417B-B16D-55B1E694C7CB}">
      <dgm:prSet phldrT="[Text]" custT="1"/>
      <dgm:spPr/>
      <dgm:t>
        <a:bodyPr/>
        <a:lstStyle/>
        <a:p>
          <a:r>
            <a:rPr lang="en-ZA" sz="2400" dirty="0" smtClean="0"/>
            <a:t>Systematic approach</a:t>
          </a:r>
          <a:endParaRPr lang="en-ZA" sz="2400" dirty="0"/>
        </a:p>
      </dgm:t>
    </dgm:pt>
    <dgm:pt modelId="{793C58FD-823B-409F-AB17-209591D27781}" type="parTrans" cxnId="{9C5885DF-E726-49EF-8658-6A100C71E0F3}">
      <dgm:prSet/>
      <dgm:spPr/>
      <dgm:t>
        <a:bodyPr/>
        <a:lstStyle/>
        <a:p>
          <a:endParaRPr lang="en-ZA"/>
        </a:p>
      </dgm:t>
    </dgm:pt>
    <dgm:pt modelId="{E27FFF8E-DD30-43BC-B16F-26D95C5D8CDA}" type="sibTrans" cxnId="{9C5885DF-E726-49EF-8658-6A100C71E0F3}">
      <dgm:prSet/>
      <dgm:spPr/>
      <dgm:t>
        <a:bodyPr/>
        <a:lstStyle/>
        <a:p>
          <a:endParaRPr lang="en-ZA"/>
        </a:p>
      </dgm:t>
    </dgm:pt>
    <dgm:pt modelId="{69AFB1F8-0330-4A2E-8765-A66C33CF4861}">
      <dgm:prSet phldrT="[Text]" custT="1"/>
      <dgm:spPr/>
      <dgm:t>
        <a:bodyPr/>
        <a:lstStyle/>
        <a:p>
          <a:r>
            <a:rPr lang="en-ZA" sz="2400" dirty="0" smtClean="0"/>
            <a:t>Adoption process</a:t>
          </a:r>
          <a:endParaRPr lang="en-ZA" sz="2400" dirty="0"/>
        </a:p>
      </dgm:t>
    </dgm:pt>
    <dgm:pt modelId="{61531A0D-F8D8-4D10-8D2A-53CA0263C54B}" type="parTrans" cxnId="{2261B41C-C506-4B03-9238-1E6896283E16}">
      <dgm:prSet/>
      <dgm:spPr/>
      <dgm:t>
        <a:bodyPr/>
        <a:lstStyle/>
        <a:p>
          <a:endParaRPr lang="en-ZA"/>
        </a:p>
      </dgm:t>
    </dgm:pt>
    <dgm:pt modelId="{574E6D00-96A2-4575-BA31-5D3F4F30D611}" type="sibTrans" cxnId="{2261B41C-C506-4B03-9238-1E6896283E16}">
      <dgm:prSet/>
      <dgm:spPr/>
      <dgm:t>
        <a:bodyPr/>
        <a:lstStyle/>
        <a:p>
          <a:endParaRPr lang="en-ZA"/>
        </a:p>
      </dgm:t>
    </dgm:pt>
    <dgm:pt modelId="{4E7DC2BD-AF84-4656-9C5F-1E968B93214C}" type="pres">
      <dgm:prSet presAssocID="{145A48EC-DD9C-4747-9C9C-C3DB0F5BFC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ZA"/>
        </a:p>
      </dgm:t>
    </dgm:pt>
    <dgm:pt modelId="{9BFEC824-0C62-4034-B14C-09EE1CB683C3}" type="pres">
      <dgm:prSet presAssocID="{145A48EC-DD9C-4747-9C9C-C3DB0F5BFC8F}" presName="Name1" presStyleCnt="0"/>
      <dgm:spPr/>
    </dgm:pt>
    <dgm:pt modelId="{9670F0B3-A82D-47CF-B66B-B374AC804B88}" type="pres">
      <dgm:prSet presAssocID="{145A48EC-DD9C-4747-9C9C-C3DB0F5BFC8F}" presName="cycle" presStyleCnt="0"/>
      <dgm:spPr/>
    </dgm:pt>
    <dgm:pt modelId="{A9D9C10B-AB9A-4CF4-90D1-3FA1057429BF}" type="pres">
      <dgm:prSet presAssocID="{145A48EC-DD9C-4747-9C9C-C3DB0F5BFC8F}" presName="srcNode" presStyleLbl="node1" presStyleIdx="0" presStyleCnt="3"/>
      <dgm:spPr/>
    </dgm:pt>
    <dgm:pt modelId="{0FE2A434-EBF5-4C68-AA0F-F02CB37571CA}" type="pres">
      <dgm:prSet presAssocID="{145A48EC-DD9C-4747-9C9C-C3DB0F5BFC8F}" presName="conn" presStyleLbl="parChTrans1D2" presStyleIdx="0" presStyleCnt="1"/>
      <dgm:spPr/>
      <dgm:t>
        <a:bodyPr/>
        <a:lstStyle/>
        <a:p>
          <a:endParaRPr lang="en-ZA"/>
        </a:p>
      </dgm:t>
    </dgm:pt>
    <dgm:pt modelId="{9EC740E7-F184-4EC5-8D8F-3F0D5F39E6A6}" type="pres">
      <dgm:prSet presAssocID="{145A48EC-DD9C-4747-9C9C-C3DB0F5BFC8F}" presName="extraNode" presStyleLbl="node1" presStyleIdx="0" presStyleCnt="3"/>
      <dgm:spPr/>
    </dgm:pt>
    <dgm:pt modelId="{ECB6ED6B-FD6C-4453-B5E3-8A7DE91C9434}" type="pres">
      <dgm:prSet presAssocID="{145A48EC-DD9C-4747-9C9C-C3DB0F5BFC8F}" presName="dstNode" presStyleLbl="node1" presStyleIdx="0" presStyleCnt="3"/>
      <dgm:spPr/>
    </dgm:pt>
    <dgm:pt modelId="{A1730478-BA8F-431F-A553-B8CD0702EE86}" type="pres">
      <dgm:prSet presAssocID="{977E399C-D2B0-47F5-AFE5-E247577BB2B5}" presName="text_1" presStyleLbl="node1" presStyleIdx="0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ZA"/>
        </a:p>
      </dgm:t>
    </dgm:pt>
    <dgm:pt modelId="{93550207-CC33-4A10-B32F-65A8454CA3B7}" type="pres">
      <dgm:prSet presAssocID="{977E399C-D2B0-47F5-AFE5-E247577BB2B5}" presName="accent_1" presStyleCnt="0"/>
      <dgm:spPr/>
    </dgm:pt>
    <dgm:pt modelId="{CCC4FC37-6870-43C3-8BBC-9A90F3FF5A82}" type="pres">
      <dgm:prSet presAssocID="{977E399C-D2B0-47F5-AFE5-E247577BB2B5}" presName="accentRepeatNode" presStyleLbl="solidFgAcc1" presStyleIdx="0" presStyleCnt="3"/>
      <dgm:spPr/>
    </dgm:pt>
    <dgm:pt modelId="{82B898BE-215B-4A02-91AA-3B242B24BE42}" type="pres">
      <dgm:prSet presAssocID="{3176C373-D933-417B-B16D-55B1E694C7CB}" presName="text_2" presStyleLbl="node1" presStyleIdx="1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ZA"/>
        </a:p>
      </dgm:t>
    </dgm:pt>
    <dgm:pt modelId="{19104D3D-2B58-4EF2-9BED-BB058351A7B3}" type="pres">
      <dgm:prSet presAssocID="{3176C373-D933-417B-B16D-55B1E694C7CB}" presName="accent_2" presStyleCnt="0"/>
      <dgm:spPr/>
    </dgm:pt>
    <dgm:pt modelId="{116FBA2E-E17F-4E07-8A07-CF13990F6174}" type="pres">
      <dgm:prSet presAssocID="{3176C373-D933-417B-B16D-55B1E694C7CB}" presName="accentRepeatNode" presStyleLbl="solidFgAcc1" presStyleIdx="1" presStyleCnt="3"/>
      <dgm:spPr/>
    </dgm:pt>
    <dgm:pt modelId="{84B49BBA-C036-4194-A8B6-A50B2D575767}" type="pres">
      <dgm:prSet presAssocID="{69AFB1F8-0330-4A2E-8765-A66C33CF4861}" presName="text_3" presStyleLbl="node1" presStyleIdx="2" presStyleCnt="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ZA"/>
        </a:p>
      </dgm:t>
    </dgm:pt>
    <dgm:pt modelId="{6138079B-3B82-4F9E-B7E6-501BFEEAFD74}" type="pres">
      <dgm:prSet presAssocID="{69AFB1F8-0330-4A2E-8765-A66C33CF4861}" presName="accent_3" presStyleCnt="0"/>
      <dgm:spPr/>
    </dgm:pt>
    <dgm:pt modelId="{4AE72C80-EDA5-4415-A017-662B37F12F65}" type="pres">
      <dgm:prSet presAssocID="{69AFB1F8-0330-4A2E-8765-A66C33CF4861}" presName="accentRepeatNode" presStyleLbl="solidFgAcc1" presStyleIdx="2" presStyleCnt="3"/>
      <dgm:spPr/>
    </dgm:pt>
  </dgm:ptLst>
  <dgm:cxnLst>
    <dgm:cxn modelId="{7CC065D2-1FB8-4729-9FDB-6BCA2B57DE71}" type="presOf" srcId="{69AFB1F8-0330-4A2E-8765-A66C33CF4861}" destId="{84B49BBA-C036-4194-A8B6-A50B2D575767}" srcOrd="0" destOrd="0" presId="urn:microsoft.com/office/officeart/2008/layout/VerticalCurvedList"/>
    <dgm:cxn modelId="{745E29F7-0ADB-42EF-80EC-C700A26B7F1F}" type="presOf" srcId="{3176C373-D933-417B-B16D-55B1E694C7CB}" destId="{82B898BE-215B-4A02-91AA-3B242B24BE42}" srcOrd="0" destOrd="0" presId="urn:microsoft.com/office/officeart/2008/layout/VerticalCurvedList"/>
    <dgm:cxn modelId="{F1BF53B0-1B97-4A5E-95E4-5738858946B6}" type="presOf" srcId="{977E399C-D2B0-47F5-AFE5-E247577BB2B5}" destId="{A1730478-BA8F-431F-A553-B8CD0702EE86}" srcOrd="0" destOrd="0" presId="urn:microsoft.com/office/officeart/2008/layout/VerticalCurvedList"/>
    <dgm:cxn modelId="{8CCDCC7A-5C07-4B05-A9D9-8BFD4C080B28}" type="presOf" srcId="{145A48EC-DD9C-4747-9C9C-C3DB0F5BFC8F}" destId="{4E7DC2BD-AF84-4656-9C5F-1E968B93214C}" srcOrd="0" destOrd="0" presId="urn:microsoft.com/office/officeart/2008/layout/VerticalCurvedList"/>
    <dgm:cxn modelId="{2261B41C-C506-4B03-9238-1E6896283E16}" srcId="{145A48EC-DD9C-4747-9C9C-C3DB0F5BFC8F}" destId="{69AFB1F8-0330-4A2E-8765-A66C33CF4861}" srcOrd="2" destOrd="0" parTransId="{61531A0D-F8D8-4D10-8D2A-53CA0263C54B}" sibTransId="{574E6D00-96A2-4575-BA31-5D3F4F30D611}"/>
    <dgm:cxn modelId="{9C5885DF-E726-49EF-8658-6A100C71E0F3}" srcId="{145A48EC-DD9C-4747-9C9C-C3DB0F5BFC8F}" destId="{3176C373-D933-417B-B16D-55B1E694C7CB}" srcOrd="1" destOrd="0" parTransId="{793C58FD-823B-409F-AB17-209591D27781}" sibTransId="{E27FFF8E-DD30-43BC-B16F-26D95C5D8CDA}"/>
    <dgm:cxn modelId="{62C5778B-2536-42EB-B457-4AE62AB42035}" srcId="{145A48EC-DD9C-4747-9C9C-C3DB0F5BFC8F}" destId="{977E399C-D2B0-47F5-AFE5-E247577BB2B5}" srcOrd="0" destOrd="0" parTransId="{DB585713-CCE4-4DC8-92DD-5A5BC327603E}" sibTransId="{AD544E50-C430-4F4C-92DF-C0A76E1F7731}"/>
    <dgm:cxn modelId="{AC7A0FBC-E160-4522-83A1-4B614A44811C}" type="presOf" srcId="{AD544E50-C430-4F4C-92DF-C0A76E1F7731}" destId="{0FE2A434-EBF5-4C68-AA0F-F02CB37571CA}" srcOrd="0" destOrd="0" presId="urn:microsoft.com/office/officeart/2008/layout/VerticalCurvedList"/>
    <dgm:cxn modelId="{1CE98CD7-E012-4CD2-9120-8E58F64C2E08}" type="presParOf" srcId="{4E7DC2BD-AF84-4656-9C5F-1E968B93214C}" destId="{9BFEC824-0C62-4034-B14C-09EE1CB683C3}" srcOrd="0" destOrd="0" presId="urn:microsoft.com/office/officeart/2008/layout/VerticalCurvedList"/>
    <dgm:cxn modelId="{F131EDD8-E90B-441C-A14F-BE3E3F2881B5}" type="presParOf" srcId="{9BFEC824-0C62-4034-B14C-09EE1CB683C3}" destId="{9670F0B3-A82D-47CF-B66B-B374AC804B88}" srcOrd="0" destOrd="0" presId="urn:microsoft.com/office/officeart/2008/layout/VerticalCurvedList"/>
    <dgm:cxn modelId="{0208ABB5-261E-4FA8-AFD2-A4DD70B3807E}" type="presParOf" srcId="{9670F0B3-A82D-47CF-B66B-B374AC804B88}" destId="{A9D9C10B-AB9A-4CF4-90D1-3FA1057429BF}" srcOrd="0" destOrd="0" presId="urn:microsoft.com/office/officeart/2008/layout/VerticalCurvedList"/>
    <dgm:cxn modelId="{6FE48141-4E00-4AC1-974A-9C8F3350DC54}" type="presParOf" srcId="{9670F0B3-A82D-47CF-B66B-B374AC804B88}" destId="{0FE2A434-EBF5-4C68-AA0F-F02CB37571CA}" srcOrd="1" destOrd="0" presId="urn:microsoft.com/office/officeart/2008/layout/VerticalCurvedList"/>
    <dgm:cxn modelId="{FB0D97A0-BF82-412E-B023-CCD7094F5A32}" type="presParOf" srcId="{9670F0B3-A82D-47CF-B66B-B374AC804B88}" destId="{9EC740E7-F184-4EC5-8D8F-3F0D5F39E6A6}" srcOrd="2" destOrd="0" presId="urn:microsoft.com/office/officeart/2008/layout/VerticalCurvedList"/>
    <dgm:cxn modelId="{58DA0D51-916C-458B-9B0D-D553CBFC7058}" type="presParOf" srcId="{9670F0B3-A82D-47CF-B66B-B374AC804B88}" destId="{ECB6ED6B-FD6C-4453-B5E3-8A7DE91C9434}" srcOrd="3" destOrd="0" presId="urn:microsoft.com/office/officeart/2008/layout/VerticalCurvedList"/>
    <dgm:cxn modelId="{847747BD-E064-4471-8FDA-7B7BF2BF0FD3}" type="presParOf" srcId="{9BFEC824-0C62-4034-B14C-09EE1CB683C3}" destId="{A1730478-BA8F-431F-A553-B8CD0702EE86}" srcOrd="1" destOrd="0" presId="urn:microsoft.com/office/officeart/2008/layout/VerticalCurvedList"/>
    <dgm:cxn modelId="{D0E04DFA-9F8B-4BB6-AA19-95AB216FED4C}" type="presParOf" srcId="{9BFEC824-0C62-4034-B14C-09EE1CB683C3}" destId="{93550207-CC33-4A10-B32F-65A8454CA3B7}" srcOrd="2" destOrd="0" presId="urn:microsoft.com/office/officeart/2008/layout/VerticalCurvedList"/>
    <dgm:cxn modelId="{F4CA82F8-E70C-45F4-9E3E-12006A099484}" type="presParOf" srcId="{93550207-CC33-4A10-B32F-65A8454CA3B7}" destId="{CCC4FC37-6870-43C3-8BBC-9A90F3FF5A82}" srcOrd="0" destOrd="0" presId="urn:microsoft.com/office/officeart/2008/layout/VerticalCurvedList"/>
    <dgm:cxn modelId="{B3A51F90-792D-4FCC-AA5E-4D630CB82728}" type="presParOf" srcId="{9BFEC824-0C62-4034-B14C-09EE1CB683C3}" destId="{82B898BE-215B-4A02-91AA-3B242B24BE42}" srcOrd="3" destOrd="0" presId="urn:microsoft.com/office/officeart/2008/layout/VerticalCurvedList"/>
    <dgm:cxn modelId="{281F4EBA-51E5-4F1F-A83D-020CDDF600A1}" type="presParOf" srcId="{9BFEC824-0C62-4034-B14C-09EE1CB683C3}" destId="{19104D3D-2B58-4EF2-9BED-BB058351A7B3}" srcOrd="4" destOrd="0" presId="urn:microsoft.com/office/officeart/2008/layout/VerticalCurvedList"/>
    <dgm:cxn modelId="{261F6F61-FAA3-4195-9E18-8E47096F5716}" type="presParOf" srcId="{19104D3D-2B58-4EF2-9BED-BB058351A7B3}" destId="{116FBA2E-E17F-4E07-8A07-CF13990F6174}" srcOrd="0" destOrd="0" presId="urn:microsoft.com/office/officeart/2008/layout/VerticalCurvedList"/>
    <dgm:cxn modelId="{5E32FF5B-ED61-49BA-92E5-A92468B93F26}" type="presParOf" srcId="{9BFEC824-0C62-4034-B14C-09EE1CB683C3}" destId="{84B49BBA-C036-4194-A8B6-A50B2D575767}" srcOrd="5" destOrd="0" presId="urn:microsoft.com/office/officeart/2008/layout/VerticalCurvedList"/>
    <dgm:cxn modelId="{B8296B2F-5BD2-4070-A81D-FD9BB5DCC1F3}" type="presParOf" srcId="{9BFEC824-0C62-4034-B14C-09EE1CB683C3}" destId="{6138079B-3B82-4F9E-B7E6-501BFEEAFD74}" srcOrd="6" destOrd="0" presId="urn:microsoft.com/office/officeart/2008/layout/VerticalCurvedList"/>
    <dgm:cxn modelId="{3AD3CA36-4DD3-4949-993C-52D7E8578A40}" type="presParOf" srcId="{6138079B-3B82-4F9E-B7E6-501BFEEAFD74}" destId="{4AE72C80-EDA5-4415-A017-662B37F12F6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9B0B9A-D974-4D96-83AE-0651480496BF}" type="doc">
      <dgm:prSet loTypeId="urn:microsoft.com/office/officeart/2005/8/layout/h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A8290298-8297-4A35-AD0A-2FCDC670C21E}">
      <dgm:prSet phldrT="[Text]" custT="1"/>
      <dgm:spPr/>
      <dgm:t>
        <a:bodyPr/>
        <a:lstStyle/>
        <a:p>
          <a:r>
            <a:rPr lang="en-Z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Practice</a:t>
          </a:r>
          <a:endParaRPr lang="en-Z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673AF9-0E0F-460B-8138-A1B514EEBF67}" type="parTrans" cxnId="{30B4378C-75E6-4D1D-8897-194324C75799}">
      <dgm:prSet/>
      <dgm:spPr/>
      <dgm:t>
        <a:bodyPr/>
        <a:lstStyle/>
        <a:p>
          <a:endParaRPr lang="en-ZA"/>
        </a:p>
      </dgm:t>
    </dgm:pt>
    <dgm:pt modelId="{92EC9314-27A9-4EEC-9BFE-411C2D2F1E65}" type="sibTrans" cxnId="{30B4378C-75E6-4D1D-8897-194324C75799}">
      <dgm:prSet/>
      <dgm:spPr/>
      <dgm:t>
        <a:bodyPr/>
        <a:lstStyle/>
        <a:p>
          <a:endParaRPr lang="en-ZA"/>
        </a:p>
      </dgm:t>
    </dgm:pt>
    <dgm:pt modelId="{F810D727-43A9-4246-800A-05FBEBCAD52F}">
      <dgm:prSet phldrT="[Text]"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Introduction</a:t>
          </a:r>
          <a:endParaRPr lang="en-ZA" sz="1600" dirty="0"/>
        </a:p>
      </dgm:t>
    </dgm:pt>
    <dgm:pt modelId="{0BC81925-C961-447B-BFA6-53410BDA954F}" type="parTrans" cxnId="{3CE04E23-6AF6-4D65-B477-B6651E694977}">
      <dgm:prSet/>
      <dgm:spPr/>
      <dgm:t>
        <a:bodyPr/>
        <a:lstStyle/>
        <a:p>
          <a:endParaRPr lang="en-ZA"/>
        </a:p>
      </dgm:t>
    </dgm:pt>
    <dgm:pt modelId="{139A1BB4-A3AF-4171-B1D5-8220101D5905}" type="sibTrans" cxnId="{3CE04E23-6AF6-4D65-B477-B6651E694977}">
      <dgm:prSet/>
      <dgm:spPr/>
      <dgm:t>
        <a:bodyPr/>
        <a:lstStyle/>
        <a:p>
          <a:endParaRPr lang="en-ZA"/>
        </a:p>
      </dgm:t>
    </dgm:pt>
    <dgm:pt modelId="{A59E5F6D-3B23-40D2-9E70-4EFCEFAA9F79}">
      <dgm:prSet phldrT="[Text]" custT="1"/>
      <dgm:spPr/>
      <dgm:t>
        <a:bodyPr/>
        <a:lstStyle/>
        <a:p>
          <a:r>
            <a:rPr lang="en-Z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Adoption Guide</a:t>
          </a:r>
          <a:endParaRPr lang="en-Z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A2D41C4-C012-4D37-9F8F-BBA5E13AF69F}" type="parTrans" cxnId="{ED26DD25-7CBB-4E65-9867-FF6BC02F46B1}">
      <dgm:prSet/>
      <dgm:spPr/>
      <dgm:t>
        <a:bodyPr/>
        <a:lstStyle/>
        <a:p>
          <a:endParaRPr lang="en-ZA"/>
        </a:p>
      </dgm:t>
    </dgm:pt>
    <dgm:pt modelId="{88C9FC44-47CC-4788-B62E-0DBFC8609268}" type="sibTrans" cxnId="{ED26DD25-7CBB-4E65-9867-FF6BC02F46B1}">
      <dgm:prSet/>
      <dgm:spPr/>
      <dgm:t>
        <a:bodyPr/>
        <a:lstStyle/>
        <a:p>
          <a:endParaRPr lang="en-ZA"/>
        </a:p>
      </dgm:t>
    </dgm:pt>
    <dgm:pt modelId="{A312B1C1-1266-4F46-92E7-36D9842C1684}">
      <dgm:prSet phldrT="[Text]" custT="1"/>
      <dgm:spPr/>
      <dgm:t>
        <a:bodyPr/>
        <a:lstStyle/>
        <a:p>
          <a:r>
            <a:rPr lang="en-ZA" sz="1600" dirty="0" smtClean="0"/>
            <a:t>Detail of 16 step process</a:t>
          </a:r>
          <a:endParaRPr lang="en-ZA" sz="1600" dirty="0"/>
        </a:p>
      </dgm:t>
    </dgm:pt>
    <dgm:pt modelId="{662E9282-88D9-4CC4-90AA-4294DFDFF151}" type="parTrans" cxnId="{B4D1B774-603C-4994-8248-4DA8770D2E5E}">
      <dgm:prSet/>
      <dgm:spPr/>
      <dgm:t>
        <a:bodyPr/>
        <a:lstStyle/>
        <a:p>
          <a:endParaRPr lang="en-ZA"/>
        </a:p>
      </dgm:t>
    </dgm:pt>
    <dgm:pt modelId="{B6B9CCD2-F078-4628-A6FB-0FD758CEB6CE}" type="sibTrans" cxnId="{B4D1B774-603C-4994-8248-4DA8770D2E5E}">
      <dgm:prSet/>
      <dgm:spPr/>
      <dgm:t>
        <a:bodyPr/>
        <a:lstStyle/>
        <a:p>
          <a:endParaRPr lang="en-ZA"/>
        </a:p>
      </dgm:t>
    </dgm:pt>
    <dgm:pt modelId="{8DBB241B-37AB-4BD6-BD17-E5262ECD5362}">
      <dgm:prSet phldrT="[Text]" custT="1"/>
      <dgm:spPr/>
      <dgm:t>
        <a:bodyPr/>
        <a:lstStyle/>
        <a:p>
          <a:r>
            <a:rPr lang="en-Z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Behavioural Plan</a:t>
          </a:r>
          <a:endParaRPr lang="en-Z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1B92BD-BA35-4544-B88D-E5D1DE722741}" type="parTrans" cxnId="{D213BD4C-4482-4F71-9827-46D25D77381F}">
      <dgm:prSet/>
      <dgm:spPr/>
      <dgm:t>
        <a:bodyPr/>
        <a:lstStyle/>
        <a:p>
          <a:endParaRPr lang="en-ZA"/>
        </a:p>
      </dgm:t>
    </dgm:pt>
    <dgm:pt modelId="{4B2E44B1-D585-44A6-A745-10996DFCBC97}" type="sibTrans" cxnId="{D213BD4C-4482-4F71-9827-46D25D77381F}">
      <dgm:prSet/>
      <dgm:spPr/>
      <dgm:t>
        <a:bodyPr/>
        <a:lstStyle/>
        <a:p>
          <a:endParaRPr lang="en-ZA"/>
        </a:p>
      </dgm:t>
    </dgm:pt>
    <dgm:pt modelId="{2FFAD5B1-335B-42AB-8442-787FB4A61237}">
      <dgm:prSet phldrT="[Text]"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Behavioural communication</a:t>
          </a:r>
          <a:endParaRPr lang="en-ZA" sz="1600" dirty="0"/>
        </a:p>
      </dgm:t>
    </dgm:pt>
    <dgm:pt modelId="{6171ABDB-1689-41A8-9C52-D0BF548B3947}" type="parTrans" cxnId="{CF0669BA-9F6D-461C-AF85-0B6EB7F95293}">
      <dgm:prSet/>
      <dgm:spPr/>
      <dgm:t>
        <a:bodyPr/>
        <a:lstStyle/>
        <a:p>
          <a:endParaRPr lang="en-ZA"/>
        </a:p>
      </dgm:t>
    </dgm:pt>
    <dgm:pt modelId="{F6CDD456-491F-4F9F-87C5-98D72D16D453}" type="sibTrans" cxnId="{CF0669BA-9F6D-461C-AF85-0B6EB7F95293}">
      <dgm:prSet/>
      <dgm:spPr/>
      <dgm:t>
        <a:bodyPr/>
        <a:lstStyle/>
        <a:p>
          <a:endParaRPr lang="en-ZA"/>
        </a:p>
      </dgm:t>
    </dgm:pt>
    <dgm:pt modelId="{1D2B8D52-7341-40E0-986A-F7F1FC6DBA7A}">
      <dgm:prSet phldrT="[Text]"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Leadership behaviour</a:t>
          </a:r>
          <a:endParaRPr lang="en-ZA" sz="1600" dirty="0"/>
        </a:p>
      </dgm:t>
    </dgm:pt>
    <dgm:pt modelId="{55D50FBB-D9F6-4737-9BDC-4CB557522164}" type="parTrans" cxnId="{E7FBEEFA-82E0-4E93-90CD-EEED24E381B9}">
      <dgm:prSet/>
      <dgm:spPr/>
      <dgm:t>
        <a:bodyPr/>
        <a:lstStyle/>
        <a:p>
          <a:endParaRPr lang="en-ZA"/>
        </a:p>
      </dgm:t>
    </dgm:pt>
    <dgm:pt modelId="{F4179FBF-5707-459F-98C6-D86FDC198B4F}" type="sibTrans" cxnId="{E7FBEEFA-82E0-4E93-90CD-EEED24E381B9}">
      <dgm:prSet/>
      <dgm:spPr/>
      <dgm:t>
        <a:bodyPr/>
        <a:lstStyle/>
        <a:p>
          <a:endParaRPr lang="en-ZA"/>
        </a:p>
      </dgm:t>
    </dgm:pt>
    <dgm:pt modelId="{44CFF281-D23F-4D98-8C87-E7C91B1BD6F1}">
      <dgm:prSet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Summary description of the practice</a:t>
          </a:r>
          <a:endParaRPr lang="en-ZA" sz="1600" dirty="0"/>
        </a:p>
      </dgm:t>
    </dgm:pt>
    <dgm:pt modelId="{E3413F8F-BCF8-4FDB-A682-E57AEB8A48A1}" type="parTrans" cxnId="{E35991EF-72E4-477F-9754-37BA0BFEC0B2}">
      <dgm:prSet/>
      <dgm:spPr/>
      <dgm:t>
        <a:bodyPr/>
        <a:lstStyle/>
        <a:p>
          <a:endParaRPr lang="en-ZA"/>
        </a:p>
      </dgm:t>
    </dgm:pt>
    <dgm:pt modelId="{F47DC31D-9358-456F-A608-2692AF22DF46}" type="sibTrans" cxnId="{E35991EF-72E4-477F-9754-37BA0BFEC0B2}">
      <dgm:prSet/>
      <dgm:spPr/>
      <dgm:t>
        <a:bodyPr/>
        <a:lstStyle/>
        <a:p>
          <a:endParaRPr lang="en-ZA"/>
        </a:p>
      </dgm:t>
    </dgm:pt>
    <dgm:pt modelId="{7AC0BAAF-20F3-4E6C-A311-4DFF9B855288}">
      <dgm:prSet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The problem addressed</a:t>
          </a:r>
          <a:endParaRPr lang="en-ZA" sz="1600" dirty="0"/>
        </a:p>
      </dgm:t>
    </dgm:pt>
    <dgm:pt modelId="{52B5569F-E1FD-4375-92A9-6C27DCDB1C2D}" type="parTrans" cxnId="{78765FBD-4966-4941-9514-FAB7349B2D8A}">
      <dgm:prSet/>
      <dgm:spPr/>
      <dgm:t>
        <a:bodyPr/>
        <a:lstStyle/>
        <a:p>
          <a:endParaRPr lang="en-ZA"/>
        </a:p>
      </dgm:t>
    </dgm:pt>
    <dgm:pt modelId="{E30F1641-0544-4F08-9E5F-104C778B346A}" type="sibTrans" cxnId="{78765FBD-4966-4941-9514-FAB7349B2D8A}">
      <dgm:prSet/>
      <dgm:spPr/>
      <dgm:t>
        <a:bodyPr/>
        <a:lstStyle/>
        <a:p>
          <a:endParaRPr lang="en-ZA"/>
        </a:p>
      </dgm:t>
    </dgm:pt>
    <dgm:pt modelId="{A8B2E2CB-D0CE-4F99-84FD-7EDF1C1622E6}">
      <dgm:prSet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Summary of documented performance and impacts</a:t>
          </a:r>
          <a:endParaRPr lang="en-ZA" sz="1600" dirty="0"/>
        </a:p>
      </dgm:t>
    </dgm:pt>
    <dgm:pt modelId="{5C75F9CB-7FF2-43A3-9107-2B7DFB674A84}" type="parTrans" cxnId="{74DADA89-349A-484B-BB2B-98942A806F05}">
      <dgm:prSet/>
      <dgm:spPr/>
      <dgm:t>
        <a:bodyPr/>
        <a:lstStyle/>
        <a:p>
          <a:endParaRPr lang="en-ZA"/>
        </a:p>
      </dgm:t>
    </dgm:pt>
    <dgm:pt modelId="{3033A810-AE03-47D9-9C5D-EFAEF83B3FA1}" type="sibTrans" cxnId="{74DADA89-349A-484B-BB2B-98942A806F05}">
      <dgm:prSet/>
      <dgm:spPr/>
      <dgm:t>
        <a:bodyPr/>
        <a:lstStyle/>
        <a:p>
          <a:endParaRPr lang="en-ZA"/>
        </a:p>
      </dgm:t>
    </dgm:pt>
    <dgm:pt modelId="{61B49899-A3C0-4D8B-B6D0-943424287153}">
      <dgm:prSet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The generic value case</a:t>
          </a:r>
          <a:endParaRPr lang="en-ZA" sz="1600" dirty="0"/>
        </a:p>
      </dgm:t>
    </dgm:pt>
    <dgm:pt modelId="{710B2010-EBB7-4A19-9A11-9CF936E6996D}" type="parTrans" cxnId="{3049D6F4-DB2D-4722-8DCE-84A246AC9D14}">
      <dgm:prSet/>
      <dgm:spPr/>
      <dgm:t>
        <a:bodyPr/>
        <a:lstStyle/>
        <a:p>
          <a:endParaRPr lang="en-ZA"/>
        </a:p>
      </dgm:t>
    </dgm:pt>
    <dgm:pt modelId="{49022B25-B380-4903-AF5B-0092B6BEA955}" type="sibTrans" cxnId="{3049D6F4-DB2D-4722-8DCE-84A246AC9D14}">
      <dgm:prSet/>
      <dgm:spPr/>
      <dgm:t>
        <a:bodyPr/>
        <a:lstStyle/>
        <a:p>
          <a:endParaRPr lang="en-ZA"/>
        </a:p>
      </dgm:t>
    </dgm:pt>
    <dgm:pt modelId="{35AB5717-7CB4-46E1-9984-F8CF65C37701}">
      <dgm:prSet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en-ZA" sz="1600" dirty="0" smtClean="0"/>
            <a:t>Critical success factors</a:t>
          </a:r>
          <a:endParaRPr lang="en-ZA" sz="1600" dirty="0"/>
        </a:p>
      </dgm:t>
    </dgm:pt>
    <dgm:pt modelId="{CAB4B09D-8113-49C1-A49E-7050F1806DA2}" type="parTrans" cxnId="{379470C9-2407-424C-B5BC-4A2431303C83}">
      <dgm:prSet/>
      <dgm:spPr/>
      <dgm:t>
        <a:bodyPr/>
        <a:lstStyle/>
        <a:p>
          <a:endParaRPr lang="en-ZA"/>
        </a:p>
      </dgm:t>
    </dgm:pt>
    <dgm:pt modelId="{FBB39250-9374-4AE1-A617-31741D5D7C16}" type="sibTrans" cxnId="{379470C9-2407-424C-B5BC-4A2431303C83}">
      <dgm:prSet/>
      <dgm:spPr/>
      <dgm:t>
        <a:bodyPr/>
        <a:lstStyle/>
        <a:p>
          <a:endParaRPr lang="en-ZA"/>
        </a:p>
      </dgm:t>
    </dgm:pt>
    <dgm:pt modelId="{F03600F2-CF52-47BD-962A-16BB49965E25}" type="pres">
      <dgm:prSet presAssocID="{529B0B9A-D974-4D96-83AE-0651480496B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584D96CC-44B3-4419-89E9-544AD553D417}" type="pres">
      <dgm:prSet presAssocID="{A8290298-8297-4A35-AD0A-2FCDC670C21E}" presName="composite" presStyleCnt="0"/>
      <dgm:spPr/>
      <dgm:t>
        <a:bodyPr/>
        <a:lstStyle/>
        <a:p>
          <a:endParaRPr lang="en-ZA"/>
        </a:p>
      </dgm:t>
    </dgm:pt>
    <dgm:pt modelId="{EA595D23-B13F-4548-B806-A17F20ED168F}" type="pres">
      <dgm:prSet presAssocID="{A8290298-8297-4A35-AD0A-2FCDC670C21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86518D5F-E2A1-44E2-BC9F-A456AE9FEBB9}" type="pres">
      <dgm:prSet presAssocID="{A8290298-8297-4A35-AD0A-2FCDC670C21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FC3C88E-295B-4CD1-8C0F-1B84B0A1DADD}" type="pres">
      <dgm:prSet presAssocID="{92EC9314-27A9-4EEC-9BFE-411C2D2F1E65}" presName="space" presStyleCnt="0"/>
      <dgm:spPr/>
      <dgm:t>
        <a:bodyPr/>
        <a:lstStyle/>
        <a:p>
          <a:endParaRPr lang="en-ZA"/>
        </a:p>
      </dgm:t>
    </dgm:pt>
    <dgm:pt modelId="{7DD90717-202E-4482-B35F-8B7AAE0A1D83}" type="pres">
      <dgm:prSet presAssocID="{A59E5F6D-3B23-40D2-9E70-4EFCEFAA9F79}" presName="composite" presStyleCnt="0"/>
      <dgm:spPr/>
      <dgm:t>
        <a:bodyPr/>
        <a:lstStyle/>
        <a:p>
          <a:endParaRPr lang="en-ZA"/>
        </a:p>
      </dgm:t>
    </dgm:pt>
    <dgm:pt modelId="{E561A293-CD72-4AF3-92FE-C1C2A064151C}" type="pres">
      <dgm:prSet presAssocID="{A59E5F6D-3B23-40D2-9E70-4EFCEFAA9F7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FE65A71-0BD2-4501-AF60-5F77CDA95533}" type="pres">
      <dgm:prSet presAssocID="{A59E5F6D-3B23-40D2-9E70-4EFCEFAA9F7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A99CAB4-731F-406E-93D2-B37E6BE66798}" type="pres">
      <dgm:prSet presAssocID="{88C9FC44-47CC-4788-B62E-0DBFC8609268}" presName="space" presStyleCnt="0"/>
      <dgm:spPr/>
      <dgm:t>
        <a:bodyPr/>
        <a:lstStyle/>
        <a:p>
          <a:endParaRPr lang="en-ZA"/>
        </a:p>
      </dgm:t>
    </dgm:pt>
    <dgm:pt modelId="{A96249E4-0C06-4F4E-8DDC-E9A75DEC63BE}" type="pres">
      <dgm:prSet presAssocID="{8DBB241B-37AB-4BD6-BD17-E5262ECD5362}" presName="composite" presStyleCnt="0"/>
      <dgm:spPr/>
      <dgm:t>
        <a:bodyPr/>
        <a:lstStyle/>
        <a:p>
          <a:endParaRPr lang="en-ZA"/>
        </a:p>
      </dgm:t>
    </dgm:pt>
    <dgm:pt modelId="{36E93AD8-D2D3-43C2-904E-18486BDD5AD3}" type="pres">
      <dgm:prSet presAssocID="{8DBB241B-37AB-4BD6-BD17-E5262ECD536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EA2D98EB-9F93-4F9F-A2BA-DF4F4059376A}" type="pres">
      <dgm:prSet presAssocID="{8DBB241B-37AB-4BD6-BD17-E5262ECD536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8C7C89E5-0AC5-46F5-A5A1-A67A1D8A9C91}" type="presOf" srcId="{A8B2E2CB-D0CE-4F99-84FD-7EDF1C1622E6}" destId="{86518D5F-E2A1-44E2-BC9F-A456AE9FEBB9}" srcOrd="0" destOrd="3" presId="urn:microsoft.com/office/officeart/2005/8/layout/hList1"/>
    <dgm:cxn modelId="{3DC68A47-3DFF-4F73-B232-72F04FE1B816}" type="presOf" srcId="{A59E5F6D-3B23-40D2-9E70-4EFCEFAA9F79}" destId="{E561A293-CD72-4AF3-92FE-C1C2A064151C}" srcOrd="0" destOrd="0" presId="urn:microsoft.com/office/officeart/2005/8/layout/hList1"/>
    <dgm:cxn modelId="{9D129BAB-5102-4129-BB39-FD29D6B10826}" type="presOf" srcId="{F810D727-43A9-4246-800A-05FBEBCAD52F}" destId="{86518D5F-E2A1-44E2-BC9F-A456AE9FEBB9}" srcOrd="0" destOrd="0" presId="urn:microsoft.com/office/officeart/2005/8/layout/hList1"/>
    <dgm:cxn modelId="{D8CD67EB-26A0-43C6-A100-6AC1475F3F50}" type="presOf" srcId="{A312B1C1-1266-4F46-92E7-36D9842C1684}" destId="{0FE65A71-0BD2-4501-AF60-5F77CDA95533}" srcOrd="0" destOrd="0" presId="urn:microsoft.com/office/officeart/2005/8/layout/hList1"/>
    <dgm:cxn modelId="{4A234CB4-6577-40DF-A36C-F84EB002CFA3}" type="presOf" srcId="{A8290298-8297-4A35-AD0A-2FCDC670C21E}" destId="{EA595D23-B13F-4548-B806-A17F20ED168F}" srcOrd="0" destOrd="0" presId="urn:microsoft.com/office/officeart/2005/8/layout/hList1"/>
    <dgm:cxn modelId="{EA9F2904-8BA1-43EF-99DB-2428671FBAC3}" type="presOf" srcId="{1D2B8D52-7341-40E0-986A-F7F1FC6DBA7A}" destId="{EA2D98EB-9F93-4F9F-A2BA-DF4F4059376A}" srcOrd="0" destOrd="1" presId="urn:microsoft.com/office/officeart/2005/8/layout/hList1"/>
    <dgm:cxn modelId="{ECA7A72D-D9BD-45C4-B8AC-8927C4CE1861}" type="presOf" srcId="{44CFF281-D23F-4D98-8C87-E7C91B1BD6F1}" destId="{86518D5F-E2A1-44E2-BC9F-A456AE9FEBB9}" srcOrd="0" destOrd="1" presId="urn:microsoft.com/office/officeart/2005/8/layout/hList1"/>
    <dgm:cxn modelId="{D213BD4C-4482-4F71-9827-46D25D77381F}" srcId="{529B0B9A-D974-4D96-83AE-0651480496BF}" destId="{8DBB241B-37AB-4BD6-BD17-E5262ECD5362}" srcOrd="2" destOrd="0" parTransId="{5D1B92BD-BA35-4544-B88D-E5D1DE722741}" sibTransId="{4B2E44B1-D585-44A6-A745-10996DFCBC97}"/>
    <dgm:cxn modelId="{733EA5C9-9D16-4EB9-A220-80200E617C3B}" type="presOf" srcId="{2FFAD5B1-335B-42AB-8442-787FB4A61237}" destId="{EA2D98EB-9F93-4F9F-A2BA-DF4F4059376A}" srcOrd="0" destOrd="0" presId="urn:microsoft.com/office/officeart/2005/8/layout/hList1"/>
    <dgm:cxn modelId="{15608BAA-0144-4CB2-BAA8-8AF373E2D44B}" type="presOf" srcId="{529B0B9A-D974-4D96-83AE-0651480496BF}" destId="{F03600F2-CF52-47BD-962A-16BB49965E25}" srcOrd="0" destOrd="0" presId="urn:microsoft.com/office/officeart/2005/8/layout/hList1"/>
    <dgm:cxn modelId="{78765FBD-4966-4941-9514-FAB7349B2D8A}" srcId="{A8290298-8297-4A35-AD0A-2FCDC670C21E}" destId="{7AC0BAAF-20F3-4E6C-A311-4DFF9B855288}" srcOrd="2" destOrd="0" parTransId="{52B5569F-E1FD-4375-92A9-6C27DCDB1C2D}" sibTransId="{E30F1641-0544-4F08-9E5F-104C778B346A}"/>
    <dgm:cxn modelId="{B4D1B774-603C-4994-8248-4DA8770D2E5E}" srcId="{A59E5F6D-3B23-40D2-9E70-4EFCEFAA9F79}" destId="{A312B1C1-1266-4F46-92E7-36D9842C1684}" srcOrd="0" destOrd="0" parTransId="{662E9282-88D9-4CC4-90AA-4294DFDFF151}" sibTransId="{B6B9CCD2-F078-4628-A6FB-0FD758CEB6CE}"/>
    <dgm:cxn modelId="{E7FBEEFA-82E0-4E93-90CD-EEED24E381B9}" srcId="{8DBB241B-37AB-4BD6-BD17-E5262ECD5362}" destId="{1D2B8D52-7341-40E0-986A-F7F1FC6DBA7A}" srcOrd="1" destOrd="0" parTransId="{55D50FBB-D9F6-4737-9BDC-4CB557522164}" sibTransId="{F4179FBF-5707-459F-98C6-D86FDC198B4F}"/>
    <dgm:cxn modelId="{74DADA89-349A-484B-BB2B-98942A806F05}" srcId="{A8290298-8297-4A35-AD0A-2FCDC670C21E}" destId="{A8B2E2CB-D0CE-4F99-84FD-7EDF1C1622E6}" srcOrd="3" destOrd="0" parTransId="{5C75F9CB-7FF2-43A3-9107-2B7DFB674A84}" sibTransId="{3033A810-AE03-47D9-9C5D-EFAEF83B3FA1}"/>
    <dgm:cxn modelId="{CF0669BA-9F6D-461C-AF85-0B6EB7F95293}" srcId="{8DBB241B-37AB-4BD6-BD17-E5262ECD5362}" destId="{2FFAD5B1-335B-42AB-8442-787FB4A61237}" srcOrd="0" destOrd="0" parTransId="{6171ABDB-1689-41A8-9C52-D0BF548B3947}" sibTransId="{F6CDD456-491F-4F9F-87C5-98D72D16D453}"/>
    <dgm:cxn modelId="{30B4378C-75E6-4D1D-8897-194324C75799}" srcId="{529B0B9A-D974-4D96-83AE-0651480496BF}" destId="{A8290298-8297-4A35-AD0A-2FCDC670C21E}" srcOrd="0" destOrd="0" parTransId="{C0673AF9-0E0F-460B-8138-A1B514EEBF67}" sibTransId="{92EC9314-27A9-4EEC-9BFE-411C2D2F1E65}"/>
    <dgm:cxn modelId="{3CE04E23-6AF6-4D65-B477-B6651E694977}" srcId="{A8290298-8297-4A35-AD0A-2FCDC670C21E}" destId="{F810D727-43A9-4246-800A-05FBEBCAD52F}" srcOrd="0" destOrd="0" parTransId="{0BC81925-C961-447B-BFA6-53410BDA954F}" sibTransId="{139A1BB4-A3AF-4171-B1D5-8220101D5905}"/>
    <dgm:cxn modelId="{379470C9-2407-424C-B5BC-4A2431303C83}" srcId="{A8290298-8297-4A35-AD0A-2FCDC670C21E}" destId="{35AB5717-7CB4-46E1-9984-F8CF65C37701}" srcOrd="5" destOrd="0" parTransId="{CAB4B09D-8113-49C1-A49E-7050F1806DA2}" sibTransId="{FBB39250-9374-4AE1-A617-31741D5D7C16}"/>
    <dgm:cxn modelId="{36A14437-DD6F-40D9-BE2F-9597C2DDF68B}" type="presOf" srcId="{35AB5717-7CB4-46E1-9984-F8CF65C37701}" destId="{86518D5F-E2A1-44E2-BC9F-A456AE9FEBB9}" srcOrd="0" destOrd="5" presId="urn:microsoft.com/office/officeart/2005/8/layout/hList1"/>
    <dgm:cxn modelId="{9A332A57-212F-4ECC-862A-14F08732B86B}" type="presOf" srcId="{8DBB241B-37AB-4BD6-BD17-E5262ECD5362}" destId="{36E93AD8-D2D3-43C2-904E-18486BDD5AD3}" srcOrd="0" destOrd="0" presId="urn:microsoft.com/office/officeart/2005/8/layout/hList1"/>
    <dgm:cxn modelId="{E35991EF-72E4-477F-9754-37BA0BFEC0B2}" srcId="{A8290298-8297-4A35-AD0A-2FCDC670C21E}" destId="{44CFF281-D23F-4D98-8C87-E7C91B1BD6F1}" srcOrd="1" destOrd="0" parTransId="{E3413F8F-BCF8-4FDB-A682-E57AEB8A48A1}" sibTransId="{F47DC31D-9358-456F-A608-2692AF22DF46}"/>
    <dgm:cxn modelId="{B82BE1DA-FED2-4C5E-8E6D-3985D93181F4}" type="presOf" srcId="{61B49899-A3C0-4D8B-B6D0-943424287153}" destId="{86518D5F-E2A1-44E2-BC9F-A456AE9FEBB9}" srcOrd="0" destOrd="4" presId="urn:microsoft.com/office/officeart/2005/8/layout/hList1"/>
    <dgm:cxn modelId="{3049D6F4-DB2D-4722-8DCE-84A246AC9D14}" srcId="{A8290298-8297-4A35-AD0A-2FCDC670C21E}" destId="{61B49899-A3C0-4D8B-B6D0-943424287153}" srcOrd="4" destOrd="0" parTransId="{710B2010-EBB7-4A19-9A11-9CF936E6996D}" sibTransId="{49022B25-B380-4903-AF5B-0092B6BEA955}"/>
    <dgm:cxn modelId="{24E47FC5-9B29-41C3-9D88-01685775F481}" type="presOf" srcId="{7AC0BAAF-20F3-4E6C-A311-4DFF9B855288}" destId="{86518D5F-E2A1-44E2-BC9F-A456AE9FEBB9}" srcOrd="0" destOrd="2" presId="urn:microsoft.com/office/officeart/2005/8/layout/hList1"/>
    <dgm:cxn modelId="{ED26DD25-7CBB-4E65-9867-FF6BC02F46B1}" srcId="{529B0B9A-D974-4D96-83AE-0651480496BF}" destId="{A59E5F6D-3B23-40D2-9E70-4EFCEFAA9F79}" srcOrd="1" destOrd="0" parTransId="{AA2D41C4-C012-4D37-9F8F-BBA5E13AF69F}" sibTransId="{88C9FC44-47CC-4788-B62E-0DBFC8609268}"/>
    <dgm:cxn modelId="{46E14FF9-70C2-48BB-BA65-9A8AFF6A5239}" type="presParOf" srcId="{F03600F2-CF52-47BD-962A-16BB49965E25}" destId="{584D96CC-44B3-4419-89E9-544AD553D417}" srcOrd="0" destOrd="0" presId="urn:microsoft.com/office/officeart/2005/8/layout/hList1"/>
    <dgm:cxn modelId="{D8AE4200-56CC-414D-A8C6-EFA1E28F6ACE}" type="presParOf" srcId="{584D96CC-44B3-4419-89E9-544AD553D417}" destId="{EA595D23-B13F-4548-B806-A17F20ED168F}" srcOrd="0" destOrd="0" presId="urn:microsoft.com/office/officeart/2005/8/layout/hList1"/>
    <dgm:cxn modelId="{316183BE-FCAD-4488-A018-6536A2588D66}" type="presParOf" srcId="{584D96CC-44B3-4419-89E9-544AD553D417}" destId="{86518D5F-E2A1-44E2-BC9F-A456AE9FEBB9}" srcOrd="1" destOrd="0" presId="urn:microsoft.com/office/officeart/2005/8/layout/hList1"/>
    <dgm:cxn modelId="{79675103-BC04-40B0-BFB8-53CF10A9EC25}" type="presParOf" srcId="{F03600F2-CF52-47BD-962A-16BB49965E25}" destId="{AFC3C88E-295B-4CD1-8C0F-1B84B0A1DADD}" srcOrd="1" destOrd="0" presId="urn:microsoft.com/office/officeart/2005/8/layout/hList1"/>
    <dgm:cxn modelId="{38AD41D2-8C5A-425A-BF93-1C70EA0CAF56}" type="presParOf" srcId="{F03600F2-CF52-47BD-962A-16BB49965E25}" destId="{7DD90717-202E-4482-B35F-8B7AAE0A1D83}" srcOrd="2" destOrd="0" presId="urn:microsoft.com/office/officeart/2005/8/layout/hList1"/>
    <dgm:cxn modelId="{ACD9372D-7923-4532-85B7-3EEC49DBF2CB}" type="presParOf" srcId="{7DD90717-202E-4482-B35F-8B7AAE0A1D83}" destId="{E561A293-CD72-4AF3-92FE-C1C2A064151C}" srcOrd="0" destOrd="0" presId="urn:microsoft.com/office/officeart/2005/8/layout/hList1"/>
    <dgm:cxn modelId="{DF88F39F-6BA4-4532-8A29-E25615D1A926}" type="presParOf" srcId="{7DD90717-202E-4482-B35F-8B7AAE0A1D83}" destId="{0FE65A71-0BD2-4501-AF60-5F77CDA95533}" srcOrd="1" destOrd="0" presId="urn:microsoft.com/office/officeart/2005/8/layout/hList1"/>
    <dgm:cxn modelId="{E52887DC-9057-4E24-AAA1-F12FDEEE7B7C}" type="presParOf" srcId="{F03600F2-CF52-47BD-962A-16BB49965E25}" destId="{4A99CAB4-731F-406E-93D2-B37E6BE66798}" srcOrd="3" destOrd="0" presId="urn:microsoft.com/office/officeart/2005/8/layout/hList1"/>
    <dgm:cxn modelId="{574FCEF3-43D9-4087-901D-67A48E07D784}" type="presParOf" srcId="{F03600F2-CF52-47BD-962A-16BB49965E25}" destId="{A96249E4-0C06-4F4E-8DDC-E9A75DEC63BE}" srcOrd="4" destOrd="0" presId="urn:microsoft.com/office/officeart/2005/8/layout/hList1"/>
    <dgm:cxn modelId="{A1130E30-8C73-4685-93AA-E484866F7542}" type="presParOf" srcId="{A96249E4-0C06-4F4E-8DDC-E9A75DEC63BE}" destId="{36E93AD8-D2D3-43C2-904E-18486BDD5AD3}" srcOrd="0" destOrd="0" presId="urn:microsoft.com/office/officeart/2005/8/layout/hList1"/>
    <dgm:cxn modelId="{A24D052C-258B-41F3-8A11-7CAC2156D479}" type="presParOf" srcId="{A96249E4-0C06-4F4E-8DDC-E9A75DEC63BE}" destId="{EA2D98EB-9F93-4F9F-A2BA-DF4F4059376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E2A434-EBF5-4C68-AA0F-F02CB37571CA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730478-BA8F-431F-A553-B8CD0702EE86}">
      <dsp:nvSpPr>
        <dsp:cNvPr id="0" name=""/>
        <dsp:cNvSpPr/>
      </dsp:nvSpPr>
      <dsp:spPr>
        <a:xfrm>
          <a:off x="564979" y="406400"/>
          <a:ext cx="5475833" cy="81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/>
            <a:t>Purpose of LPAG</a:t>
          </a:r>
          <a:endParaRPr lang="en-ZA" sz="2400" kern="1200" dirty="0"/>
        </a:p>
      </dsp:txBody>
      <dsp:txXfrm>
        <a:off x="564979" y="406400"/>
        <a:ext cx="5475833" cy="812800"/>
      </dsp:txXfrm>
    </dsp:sp>
    <dsp:sp modelId="{CCC4FC37-6870-43C3-8BBC-9A90F3FF5A82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2B898BE-215B-4A02-91AA-3B242B24BE42}">
      <dsp:nvSpPr>
        <dsp:cNvPr id="0" name=""/>
        <dsp:cNvSpPr/>
      </dsp:nvSpPr>
      <dsp:spPr>
        <a:xfrm>
          <a:off x="860432" y="1625599"/>
          <a:ext cx="5180380" cy="81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/>
            <a:t>Systematic approach</a:t>
          </a:r>
          <a:endParaRPr lang="en-ZA" sz="2400" kern="1200" dirty="0"/>
        </a:p>
      </dsp:txBody>
      <dsp:txXfrm>
        <a:off x="860432" y="1625599"/>
        <a:ext cx="5180380" cy="812800"/>
      </dsp:txXfrm>
    </dsp:sp>
    <dsp:sp modelId="{116FBA2E-E17F-4E07-8A07-CF13990F6174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4B49BBA-C036-4194-A8B6-A50B2D575767}">
      <dsp:nvSpPr>
        <dsp:cNvPr id="0" name=""/>
        <dsp:cNvSpPr/>
      </dsp:nvSpPr>
      <dsp:spPr>
        <a:xfrm>
          <a:off x="564979" y="2844800"/>
          <a:ext cx="5475833" cy="81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/>
            <a:t>Adoption process</a:t>
          </a:r>
          <a:endParaRPr lang="en-ZA" sz="2400" kern="1200" dirty="0"/>
        </a:p>
      </dsp:txBody>
      <dsp:txXfrm>
        <a:off x="564979" y="2844800"/>
        <a:ext cx="5475833" cy="812800"/>
      </dsp:txXfrm>
    </dsp:sp>
    <dsp:sp modelId="{4AE72C80-EDA5-4415-A017-662B37F12F65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595D23-B13F-4548-B806-A17F20ED168F}">
      <dsp:nvSpPr>
        <dsp:cNvPr id="0" name=""/>
        <dsp:cNvSpPr/>
      </dsp:nvSpPr>
      <dsp:spPr>
        <a:xfrm>
          <a:off x="2632" y="14739"/>
          <a:ext cx="2566972" cy="8064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The Practice</a:t>
          </a:r>
          <a:endParaRPr lang="en-Z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32" y="14739"/>
        <a:ext cx="2566972" cy="806400"/>
      </dsp:txXfrm>
    </dsp:sp>
    <dsp:sp modelId="{86518D5F-E2A1-44E2-BC9F-A456AE9FEBB9}">
      <dsp:nvSpPr>
        <dsp:cNvPr id="0" name=""/>
        <dsp:cNvSpPr/>
      </dsp:nvSpPr>
      <dsp:spPr>
        <a:xfrm>
          <a:off x="2632" y="821139"/>
          <a:ext cx="2566972" cy="322812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Introduction</a:t>
          </a:r>
          <a:endParaRPr lang="en-ZA" sz="1600" kern="1200" dirty="0"/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Summary description of the practice</a:t>
          </a:r>
          <a:endParaRPr lang="en-ZA" sz="1600" kern="1200" dirty="0"/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The problem addressed</a:t>
          </a:r>
          <a:endParaRPr lang="en-ZA" sz="1600" kern="1200" dirty="0"/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Summary of documented performance and impacts</a:t>
          </a:r>
          <a:endParaRPr lang="en-ZA" sz="1600" kern="1200" dirty="0"/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The generic value case</a:t>
          </a:r>
          <a:endParaRPr lang="en-ZA" sz="1600" kern="1200" dirty="0"/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Critical success factors</a:t>
          </a:r>
          <a:endParaRPr lang="en-ZA" sz="1600" kern="1200" dirty="0"/>
        </a:p>
      </dsp:txBody>
      <dsp:txXfrm>
        <a:off x="2632" y="821139"/>
        <a:ext cx="2566972" cy="3228120"/>
      </dsp:txXfrm>
    </dsp:sp>
    <dsp:sp modelId="{E561A293-CD72-4AF3-92FE-C1C2A064151C}">
      <dsp:nvSpPr>
        <dsp:cNvPr id="0" name=""/>
        <dsp:cNvSpPr/>
      </dsp:nvSpPr>
      <dsp:spPr>
        <a:xfrm>
          <a:off x="2928981" y="14739"/>
          <a:ext cx="2566972" cy="806400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Adoption Guide</a:t>
          </a:r>
          <a:endParaRPr lang="en-Z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8981" y="14739"/>
        <a:ext cx="2566972" cy="806400"/>
      </dsp:txXfrm>
    </dsp:sp>
    <dsp:sp modelId="{0FE65A71-0BD2-4501-AF60-5F77CDA95533}">
      <dsp:nvSpPr>
        <dsp:cNvPr id="0" name=""/>
        <dsp:cNvSpPr/>
      </dsp:nvSpPr>
      <dsp:spPr>
        <a:xfrm>
          <a:off x="2928981" y="821139"/>
          <a:ext cx="2566972" cy="3228120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kern="1200" dirty="0" smtClean="0"/>
            <a:t>Detail of 16 step process</a:t>
          </a:r>
          <a:endParaRPr lang="en-ZA" sz="1600" kern="1200" dirty="0"/>
        </a:p>
      </dsp:txBody>
      <dsp:txXfrm>
        <a:off x="2928981" y="821139"/>
        <a:ext cx="2566972" cy="3228120"/>
      </dsp:txXfrm>
    </dsp:sp>
    <dsp:sp modelId="{36E93AD8-D2D3-43C2-904E-18486BDD5AD3}">
      <dsp:nvSpPr>
        <dsp:cNvPr id="0" name=""/>
        <dsp:cNvSpPr/>
      </dsp:nvSpPr>
      <dsp:spPr>
        <a:xfrm>
          <a:off x="5855330" y="14739"/>
          <a:ext cx="2566972" cy="806400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Behavioural Plan</a:t>
          </a:r>
          <a:endParaRPr lang="en-Z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55330" y="14739"/>
        <a:ext cx="2566972" cy="806400"/>
      </dsp:txXfrm>
    </dsp:sp>
    <dsp:sp modelId="{EA2D98EB-9F93-4F9F-A2BA-DF4F4059376A}">
      <dsp:nvSpPr>
        <dsp:cNvPr id="0" name=""/>
        <dsp:cNvSpPr/>
      </dsp:nvSpPr>
      <dsp:spPr>
        <a:xfrm>
          <a:off x="5855330" y="821139"/>
          <a:ext cx="2566972" cy="322812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Behavioural communication</a:t>
          </a:r>
          <a:endParaRPr lang="en-ZA" sz="1600" kern="1200" dirty="0"/>
        </a:p>
        <a:p>
          <a:pPr marL="171450" lvl="1" indent="-171450" algn="l" defTabSz="711200">
            <a:lnSpc>
              <a:spcPct val="15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ZA" sz="1600" kern="1200" dirty="0" smtClean="0"/>
            <a:t>Leadership behaviour</a:t>
          </a:r>
          <a:endParaRPr lang="en-ZA" sz="1600" kern="1200" dirty="0"/>
        </a:p>
      </dsp:txBody>
      <dsp:txXfrm>
        <a:off x="5855330" y="821139"/>
        <a:ext cx="2566972" cy="3228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050" cy="4959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1"/>
            <a:ext cx="2945050" cy="4959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CB874-5A48-4DA9-BF10-D1AB8C4E4D07}" type="datetimeFigureOut">
              <a:rPr lang="en-US" smtClean="0"/>
              <a:pPr/>
              <a:t>5/11/2015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4480"/>
            <a:ext cx="5439358" cy="4467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962"/>
            <a:ext cx="2945050" cy="4959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28962"/>
            <a:ext cx="2945050" cy="4959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CFD89-5A25-4EB5-A758-4046ED2C35AA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70651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2</a:t>
            </a:fld>
            <a:endParaRPr lang="en-Z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3</a:t>
            </a:fld>
            <a:endParaRPr lang="en-Z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4</a:t>
            </a:fld>
            <a:endParaRPr lang="en-Z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5</a:t>
            </a:fld>
            <a:endParaRPr lang="en-Z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6</a:t>
            </a:fld>
            <a:endParaRPr lang="en-Z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7</a:t>
            </a:fld>
            <a:endParaRPr lang="en-Z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8</a:t>
            </a:fld>
            <a:endParaRPr lang="en-Z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9</a:t>
            </a:fld>
            <a:endParaRPr lang="en-Z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CFD89-5A25-4EB5-A758-4046ED2C35AA}" type="slidenum">
              <a:rPr lang="en-ZA" smtClean="0"/>
              <a:pPr/>
              <a:t>10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74D8A-81A5-4408-8746-B4A389C30888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AAB0-0844-4D9D-A32E-100A279B8276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A64B-8640-41CC-8CD5-437EEC0428F8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E0C2B-8D2A-4BA5-871C-98D6FEF0441F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BF15-A15B-406F-8895-CD907DC11A9D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12ED8-2625-42F7-AE8F-377284D0F4BE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07528-C317-4E69-9E71-1D01B1AB3B34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5DE-0B4B-429B-8FBE-4C5D36C71093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B994A-3FCF-4854-A7BB-3D5E8B23C4FE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BFF8-110E-468A-811E-3AA66934A94B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07426-C459-4300-98E6-44F5E2790380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5ED1E-FC90-4FDB-A3D0-3B72953AB7B3}" type="datetime1">
              <a:rPr lang="en-US" smtClean="0"/>
              <a:pPr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1,2......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E7A42-BFC2-4F15-8E0E-CFC308B85A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gerriepienaar69@gmail.com" TargetMode="External"/><Relationship Id="rId3" Type="http://schemas.openxmlformats.org/officeDocument/2006/relationships/image" Target="../media/image4.png"/><Relationship Id="rId7" Type="http://schemas.openxmlformats.org/officeDocument/2006/relationships/hyperlink" Target="mailto:johan.c.vanrensburg@angloamerican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hyperlink" Target="http://www.mosh.co.za/" TargetMode="External"/><Relationship Id="rId4" Type="http://schemas.openxmlformats.org/officeDocument/2006/relationships/hyperlink" Target="mailto:SMalatji@chamberofmines.org.za" TargetMode="External"/><Relationship Id="rId9" Type="http://schemas.openxmlformats.org/officeDocument/2006/relationships/hyperlink" Target="mailto:ABanyini@chamberofmines.org.za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5" Type="http://schemas.openxmlformats.org/officeDocument/2006/relationships/image" Target="../media/image5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4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5.png"/><Relationship Id="rId10" Type="http://schemas.microsoft.com/office/2007/relationships/diagramDrawing" Target="../diagrams/drawing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za/url?sa=i&amp;rct=j&amp;q=&amp;esrc=s&amp;frm=1&amp;source=images&amp;cd=&amp;cad=rja&amp;uact=8&amp;ved=0CAcQjRw&amp;url=http://hcfany.org/regional-advisory-committees-cuomo-administration-appears-to-be-coalescing-around-key-issues-affecting-consumers/&amp;ei=N30vVf2sM4jhaJuqgZgJ&amp;bvm=bv.91071109,d.ZGU&amp;psig=AFQjCNHivTq9j4X0W4Jy73_UqO5p-P7mkA&amp;ust=1429261952116839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5173377" y="6289671"/>
            <a:ext cx="3215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sz="1200" b="1" u="sng" dirty="0" smtClean="0">
                <a:latin typeface="Arial" pitchFamily="34" charset="0"/>
                <a:cs typeface="Arial" pitchFamily="34" charset="0"/>
              </a:rPr>
              <a:t>CHAMBER OF MINES OF SOUTH AFRICA</a:t>
            </a:r>
          </a:p>
          <a:p>
            <a:pPr algn="ctr"/>
            <a:r>
              <a:rPr lang="en-ZA" sz="1200" i="1" dirty="0" smtClean="0">
                <a:solidFill>
                  <a:srgbClr val="FF0000"/>
                </a:solidFill>
              </a:rPr>
              <a:t>Putting South Africa First</a:t>
            </a:r>
            <a:endParaRPr lang="en-ZA" sz="1200" i="1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1074" y="6225624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 descr="http://www.pbmr.co.za/contenthtml/files/Image/aboutus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0855" y="6165304"/>
            <a:ext cx="797649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635896" y="-243408"/>
            <a:ext cx="5508104" cy="56886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900" dirty="0" smtClean="0">
              <a:solidFill>
                <a:schemeClr val="bg1"/>
              </a:solidFill>
            </a:endParaRPr>
          </a:p>
          <a:p>
            <a:r>
              <a:rPr lang="en-US" sz="4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LEADING PRACTICE</a:t>
            </a:r>
          </a:p>
          <a:p>
            <a:r>
              <a:rPr lang="en-US" sz="4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ADOPTION GUIDE</a:t>
            </a:r>
          </a:p>
          <a:p>
            <a:endParaRPr lang="en-US" sz="2100" dirty="0" smtClean="0">
              <a:solidFill>
                <a:schemeClr val="bg1"/>
              </a:solidFill>
            </a:endParaRPr>
          </a:p>
          <a:p>
            <a:r>
              <a:rPr lang="en-US" sz="2100" dirty="0" smtClean="0">
                <a:solidFill>
                  <a:schemeClr val="bg1"/>
                </a:solidFill>
              </a:rPr>
              <a:t>rev 0</a:t>
            </a:r>
          </a:p>
          <a:p>
            <a:endParaRPr lang="en-US" sz="4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</a:t>
            </a:r>
            <a:endParaRPr lang="en-ZA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ZA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 Audrey </a:t>
            </a:r>
            <a:r>
              <a:rPr lang="en-ZA" sz="16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Banyini</a:t>
            </a:r>
            <a:endParaRPr lang="en-ZA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ZA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ZA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 April 2015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3939386" y="4581128"/>
            <a:ext cx="4593054" cy="757883"/>
          </a:xfrm>
          <a:prstGeom prst="roundRect">
            <a:avLst/>
          </a:prstGeom>
          <a:solidFill>
            <a:srgbClr val="FFE07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b="1" dirty="0" smtClean="0"/>
              <a:t>Head of the Learning Hub</a:t>
            </a:r>
          </a:p>
          <a:p>
            <a:pPr algn="ctr"/>
            <a:r>
              <a:rPr lang="en-ZA" sz="1600" dirty="0"/>
              <a:t>Stanford </a:t>
            </a:r>
            <a:r>
              <a:rPr lang="en-ZA" sz="1600" dirty="0" err="1" smtClean="0"/>
              <a:t>Malatji</a:t>
            </a:r>
            <a:endParaRPr lang="en-ZA" sz="1600" dirty="0" smtClean="0"/>
          </a:p>
          <a:p>
            <a:pPr algn="ctr"/>
            <a:r>
              <a:rPr lang="en-ZA" sz="1000" dirty="0" smtClean="0">
                <a:hlinkClick r:id="rId4"/>
              </a:rPr>
              <a:t>SMalatji@chamberofmines.org.za</a:t>
            </a:r>
            <a:r>
              <a:rPr lang="en-ZA" sz="1000" dirty="0" smtClean="0"/>
              <a:t> </a:t>
            </a:r>
            <a:endParaRPr lang="en-ZA" sz="1000" dirty="0"/>
          </a:p>
        </p:txBody>
      </p:sp>
      <p:sp>
        <p:nvSpPr>
          <p:cNvPr id="7" name="Down Arrow 6"/>
          <p:cNvSpPr/>
          <p:nvPr/>
        </p:nvSpPr>
        <p:spPr>
          <a:xfrm>
            <a:off x="7380312" y="1880828"/>
            <a:ext cx="792088" cy="298833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4" name="Rounded Rectangle 23"/>
          <p:cNvSpPr/>
          <p:nvPr/>
        </p:nvSpPr>
        <p:spPr>
          <a:xfrm>
            <a:off x="857224" y="928670"/>
            <a:ext cx="2952328" cy="3672408"/>
          </a:xfrm>
          <a:prstGeom prst="roundRect">
            <a:avLst>
              <a:gd name="adj" fmla="val 25583"/>
            </a:avLst>
          </a:prstGeom>
          <a:solidFill>
            <a:schemeClr val="bg1"/>
          </a:solidFill>
          <a:ln w="254000">
            <a:solidFill>
              <a:srgbClr val="FFC000"/>
            </a:solidFill>
          </a:ln>
          <a:scene3d>
            <a:camera prst="orthographicFront"/>
            <a:lightRig rig="threePt" dir="t"/>
          </a:scene3d>
          <a:sp3d prstMaterial="dkEdge"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 more information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contact the</a:t>
            </a:r>
            <a:r>
              <a:rPr lang="en-US" sz="2000" b="1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Chamber of Mines</a:t>
            </a:r>
            <a:endParaRPr lang="en-US" sz="2000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LEARNING </a:t>
            </a:r>
            <a:r>
              <a:rPr lang="en-US" sz="2400" b="1" dirty="0" smtClean="0">
                <a:solidFill>
                  <a:schemeClr val="tx1"/>
                </a:solidFill>
              </a:rPr>
              <a:t>HUB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Dust Team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at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011 498 </a:t>
            </a:r>
            <a:r>
              <a:rPr lang="en-US" sz="2000" b="1" dirty="0" smtClean="0">
                <a:solidFill>
                  <a:schemeClr val="tx1"/>
                </a:solidFill>
              </a:rPr>
              <a:t>7100</a:t>
            </a: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306138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939386" y="3400932"/>
            <a:ext cx="4593054" cy="604134"/>
            <a:chOff x="3939386" y="3013955"/>
            <a:chExt cx="4593054" cy="387450"/>
          </a:xfrm>
        </p:grpSpPr>
        <p:sp>
          <p:nvSpPr>
            <p:cNvPr id="14" name="Rounded Rectangle 13"/>
            <p:cNvSpPr/>
            <p:nvPr/>
          </p:nvSpPr>
          <p:spPr>
            <a:xfrm>
              <a:off x="3939386" y="3013955"/>
              <a:ext cx="4593054" cy="387450"/>
            </a:xfrm>
            <a:prstGeom prst="roundRect">
              <a:avLst/>
            </a:prstGeom>
            <a:solidFill>
              <a:srgbClr val="FFE07D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74636" y="3049770"/>
              <a:ext cx="2693702" cy="315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sz="1600" dirty="0" smtClean="0"/>
                <a:t>Johan van Rensburg</a:t>
              </a:r>
            </a:p>
            <a:p>
              <a:pPr algn="ctr"/>
              <a:r>
                <a:rPr lang="en-ZA" sz="1000" dirty="0" smtClean="0">
                  <a:hlinkClick r:id="rId7"/>
                </a:rPr>
                <a:t>johan.c.vanrensburg@angloamerican.com</a:t>
              </a:r>
              <a:r>
                <a:rPr lang="en-ZA" sz="1000" dirty="0" smtClean="0"/>
                <a:t> </a:t>
              </a:r>
              <a:endParaRPr lang="en-ZA" sz="10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39386" y="2576674"/>
            <a:ext cx="4593054" cy="591828"/>
            <a:chOff x="3939386" y="2337333"/>
            <a:chExt cx="4593054" cy="467182"/>
          </a:xfrm>
        </p:grpSpPr>
        <p:sp>
          <p:nvSpPr>
            <p:cNvPr id="17" name="Rounded Rectangle 16"/>
            <p:cNvSpPr/>
            <p:nvPr/>
          </p:nvSpPr>
          <p:spPr>
            <a:xfrm>
              <a:off x="3939386" y="2337333"/>
              <a:ext cx="4593054" cy="467182"/>
            </a:xfrm>
            <a:prstGeom prst="roundRect">
              <a:avLst/>
            </a:prstGeom>
            <a:solidFill>
              <a:srgbClr val="FFE07D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42080" y="2371575"/>
              <a:ext cx="1758815" cy="3887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ZA" sz="1600" dirty="0" err="1" smtClean="0"/>
                <a:t>Gerrie</a:t>
              </a:r>
              <a:r>
                <a:rPr lang="en-ZA" sz="1600" dirty="0" smtClean="0"/>
                <a:t> </a:t>
              </a:r>
              <a:r>
                <a:rPr lang="en-ZA" sz="1600" dirty="0" err="1" smtClean="0"/>
                <a:t>Pienaar</a:t>
              </a:r>
              <a:endParaRPr lang="en-ZA" sz="1600" dirty="0" smtClean="0"/>
            </a:p>
            <a:p>
              <a:pPr algn="ctr"/>
              <a:r>
                <a:rPr lang="en-ZA" sz="1000" dirty="0" smtClean="0">
                  <a:hlinkClick r:id="rId8"/>
                </a:rPr>
                <a:t>gerriepienaar69@gmail.com</a:t>
              </a:r>
              <a:r>
                <a:rPr lang="en-ZA" sz="1000" dirty="0" smtClean="0"/>
                <a:t>   </a:t>
              </a:r>
              <a:endParaRPr lang="en-ZA" sz="10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939386" y="1628799"/>
            <a:ext cx="4593054" cy="864097"/>
            <a:chOff x="3939386" y="1628799"/>
            <a:chExt cx="4593054" cy="864097"/>
          </a:xfrm>
        </p:grpSpPr>
        <p:sp>
          <p:nvSpPr>
            <p:cNvPr id="22" name="Rounded Rectangle 21"/>
            <p:cNvSpPr/>
            <p:nvPr/>
          </p:nvSpPr>
          <p:spPr>
            <a:xfrm>
              <a:off x="3939386" y="1628799"/>
              <a:ext cx="4593054" cy="724809"/>
            </a:xfrm>
            <a:prstGeom prst="roundRect">
              <a:avLst/>
            </a:prstGeom>
            <a:solidFill>
              <a:srgbClr val="FFE07D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51457" y="1754232"/>
              <a:ext cx="198483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ZA" sz="1600" dirty="0" smtClean="0"/>
                <a:t>Dr Audrey </a:t>
              </a:r>
              <a:r>
                <a:rPr lang="en-ZA" sz="1600" dirty="0" err="1" smtClean="0"/>
                <a:t>Banyini</a:t>
              </a:r>
              <a:endParaRPr lang="en-ZA" sz="1600" dirty="0" smtClean="0"/>
            </a:p>
            <a:p>
              <a:pPr algn="ctr"/>
              <a:r>
                <a:rPr lang="en-ZA" sz="1000" dirty="0">
                  <a:hlinkClick r:id="rId9"/>
                </a:rPr>
                <a:t>ABanyini@chamberofmines.org.za</a:t>
              </a:r>
              <a:endParaRPr lang="en-ZA" sz="1000" dirty="0"/>
            </a:p>
            <a:p>
              <a:pPr algn="ctr"/>
              <a:endParaRPr lang="en-ZA" sz="1600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509307" y="1560560"/>
            <a:ext cx="1566747" cy="651068"/>
            <a:chOff x="3309874" y="2341526"/>
            <a:chExt cx="2397496" cy="651068"/>
          </a:xfrm>
        </p:grpSpPr>
        <p:sp>
          <p:nvSpPr>
            <p:cNvPr id="26" name="Flowchart: Direct Access Storage 25"/>
            <p:cNvSpPr/>
            <p:nvPr/>
          </p:nvSpPr>
          <p:spPr>
            <a:xfrm>
              <a:off x="3309874" y="2341526"/>
              <a:ext cx="2397496" cy="651068"/>
            </a:xfrm>
            <a:prstGeom prst="flowChartMagneticDrum">
              <a:avLst/>
            </a:prstGeom>
            <a:solidFill>
              <a:srgbClr val="DD7C1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798520" y="2374556"/>
              <a:ext cx="15030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ZA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Principal</a:t>
              </a:r>
            </a:p>
            <a:p>
              <a:pPr algn="ctr"/>
              <a:r>
                <a:rPr lang="en-ZA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Specialist</a:t>
              </a:r>
              <a:endParaRPr lang="en-Z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508277" y="2467188"/>
            <a:ext cx="1567778" cy="551920"/>
            <a:chOff x="3714995" y="725708"/>
            <a:chExt cx="1260140" cy="443170"/>
          </a:xfrm>
        </p:grpSpPr>
        <p:sp>
          <p:nvSpPr>
            <p:cNvPr id="30" name="Flowchart: Direct Access Storage 29"/>
            <p:cNvSpPr/>
            <p:nvPr/>
          </p:nvSpPr>
          <p:spPr>
            <a:xfrm>
              <a:off x="3714995" y="725708"/>
              <a:ext cx="1260140" cy="443170"/>
            </a:xfrm>
            <a:prstGeom prst="flowChartMagneticDrum">
              <a:avLst/>
            </a:prstGeom>
            <a:solidFill>
              <a:srgbClr val="DD7C1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74577" y="823091"/>
              <a:ext cx="110327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ATM</a:t>
              </a:r>
              <a:endParaRPr lang="en-Z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8277" y="3316297"/>
            <a:ext cx="1567778" cy="544752"/>
            <a:chOff x="4929200" y="1466024"/>
            <a:chExt cx="1260140" cy="452670"/>
          </a:xfrm>
        </p:grpSpPr>
        <p:sp>
          <p:nvSpPr>
            <p:cNvPr id="34" name="Flowchart: Direct Access Storage 33"/>
            <p:cNvSpPr/>
            <p:nvPr/>
          </p:nvSpPr>
          <p:spPr>
            <a:xfrm>
              <a:off x="4929200" y="1466024"/>
              <a:ext cx="1260140" cy="452670"/>
            </a:xfrm>
            <a:prstGeom prst="flowChartMagneticDrum">
              <a:avLst/>
            </a:prstGeom>
            <a:solidFill>
              <a:srgbClr val="DD7C1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43375" y="1558776"/>
              <a:ext cx="10486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ATM</a:t>
              </a:r>
              <a:endParaRPr lang="en-Z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1475558" y="3748386"/>
            <a:ext cx="1774908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Or visit our </a:t>
            </a:r>
            <a:r>
              <a:rPr lang="en-US" sz="1400" dirty="0" smtClean="0"/>
              <a:t>website:</a:t>
            </a:r>
          </a:p>
          <a:p>
            <a:pPr algn="ctr"/>
            <a:r>
              <a:rPr lang="en-ZA" u="sng" dirty="0" smtClean="0">
                <a:solidFill>
                  <a:schemeClr val="bg1"/>
                </a:solidFill>
                <a:hlinkClick r:id="rId10"/>
              </a:rPr>
              <a:t>www.mosh.co.za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26936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35496" y="527338"/>
            <a:ext cx="892971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Contents</a:t>
            </a:r>
            <a:endParaRPr lang="en-Z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306138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4817597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" name="Rectangle 3"/>
          <p:cNvSpPr/>
          <p:nvPr/>
        </p:nvSpPr>
        <p:spPr>
          <a:xfrm>
            <a:off x="1878439" y="1885300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177832" y="3093670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878438" y="4317806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05725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07504" y="692696"/>
            <a:ext cx="8857710" cy="1368152"/>
          </a:xfrm>
          <a:prstGeom prst="roundRect">
            <a:avLst>
              <a:gd name="adj" fmla="val 10000"/>
            </a:avLst>
          </a:prstGeom>
          <a:solidFill>
            <a:schemeClr val="accent1">
              <a:lumMod val="60000"/>
              <a:lumOff val="40000"/>
              <a:alpha val="89804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13" name="Straight Connector 12"/>
          <p:cNvCxnSpPr/>
          <p:nvPr/>
        </p:nvCxnSpPr>
        <p:spPr>
          <a:xfrm>
            <a:off x="35496" y="527338"/>
            <a:ext cx="892971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Purpose of LPAG</a:t>
            </a:r>
            <a:endParaRPr lang="en-Z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306138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2236908894"/>
              </p:ext>
            </p:extLst>
          </p:nvPr>
        </p:nvGraphicFramePr>
        <p:xfrm>
          <a:off x="323528" y="1237208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23528" y="5373216"/>
            <a:ext cx="8424936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Supported with reference documentation and templates</a:t>
            </a:r>
            <a:endParaRPr lang="en-ZA" dirty="0"/>
          </a:p>
        </p:txBody>
      </p:sp>
      <p:sp>
        <p:nvSpPr>
          <p:cNvPr id="12" name="Rounded Rectangle 11"/>
          <p:cNvSpPr/>
          <p:nvPr/>
        </p:nvSpPr>
        <p:spPr>
          <a:xfrm>
            <a:off x="323528" y="933548"/>
            <a:ext cx="2592288" cy="337688"/>
          </a:xfrm>
          <a:prstGeom prst="roundRect">
            <a:avLst>
              <a:gd name="adj" fmla="val 10000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1"/>
          <a:lstStyle/>
          <a:p>
            <a:r>
              <a:rPr lang="en-Z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1</a:t>
            </a:r>
            <a:endParaRPr lang="en-ZA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219614" y="925360"/>
            <a:ext cx="2664296" cy="345876"/>
          </a:xfrm>
          <a:prstGeom prst="roundRect">
            <a:avLst>
              <a:gd name="adj" fmla="val 10000"/>
            </a:avLst>
          </a:prstGeom>
          <a:solidFill>
            <a:srgbClr val="D5E0C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1"/>
          <a:lstStyle/>
          <a:p>
            <a:r>
              <a:rPr lang="en-Z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2</a:t>
            </a:r>
            <a:endParaRPr lang="en-ZA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80725" y="924166"/>
            <a:ext cx="2599271" cy="337688"/>
          </a:xfrm>
          <a:prstGeom prst="roundRect">
            <a:avLst>
              <a:gd name="adj" fmla="val 1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1"/>
          <a:lstStyle/>
          <a:p>
            <a:r>
              <a:rPr lang="en-Z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3</a:t>
            </a:r>
            <a:endParaRPr lang="en-ZA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1403648" y="5116716"/>
            <a:ext cx="360040" cy="432048"/>
          </a:xfrm>
          <a:prstGeom prst="down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Down Arrow 16"/>
          <p:cNvSpPr/>
          <p:nvPr/>
        </p:nvSpPr>
        <p:spPr>
          <a:xfrm>
            <a:off x="4356339" y="5116716"/>
            <a:ext cx="360040" cy="432048"/>
          </a:xfrm>
          <a:prstGeom prst="down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8" name="Down Arrow 17"/>
          <p:cNvSpPr/>
          <p:nvPr/>
        </p:nvSpPr>
        <p:spPr>
          <a:xfrm>
            <a:off x="7268808" y="5116716"/>
            <a:ext cx="360040" cy="432048"/>
          </a:xfrm>
          <a:prstGeom prst="downArrow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338344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35496" y="527338"/>
            <a:ext cx="892971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Systematic process steps of the adoption system</a:t>
            </a:r>
            <a:endParaRPr lang="en-Z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306138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353" y="647984"/>
            <a:ext cx="7413047" cy="543497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85350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35496" y="527338"/>
            <a:ext cx="892971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Adoption process </a:t>
            </a:r>
            <a:r>
              <a:rPr lang="en-U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(step 1-8)</a:t>
            </a:r>
            <a:endParaRPr lang="en-ZA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254733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lowchart: Alternate Process 35"/>
          <p:cNvSpPr/>
          <p:nvPr/>
        </p:nvSpPr>
        <p:spPr>
          <a:xfrm>
            <a:off x="756565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7" name="Flowchart: Alternate Process 36"/>
          <p:cNvSpPr/>
          <p:nvPr/>
        </p:nvSpPr>
        <p:spPr>
          <a:xfrm>
            <a:off x="2421133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8" name="Flowchart: Alternate Process 37"/>
          <p:cNvSpPr/>
          <p:nvPr/>
        </p:nvSpPr>
        <p:spPr>
          <a:xfrm>
            <a:off x="4085701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9" name="Flowchart: Alternate Process 38"/>
          <p:cNvSpPr/>
          <p:nvPr/>
        </p:nvSpPr>
        <p:spPr>
          <a:xfrm>
            <a:off x="5750269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0" name="Flowchart: Alternate Process 39"/>
          <p:cNvSpPr/>
          <p:nvPr/>
        </p:nvSpPr>
        <p:spPr>
          <a:xfrm>
            <a:off x="5703448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1" name="TextBox 40"/>
          <p:cNvSpPr txBox="1"/>
          <p:nvPr/>
        </p:nvSpPr>
        <p:spPr>
          <a:xfrm>
            <a:off x="756565" y="1412776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21133" y="1412776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Step2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85701" y="1412776"/>
            <a:ext cx="149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Step3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10740" y="1412776"/>
            <a:ext cx="20117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Step4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03448" y="3501007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Step5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57180" y="1656097"/>
            <a:ext cx="1319672" cy="830997"/>
          </a:xfrm>
          <a:prstGeom prst="rect">
            <a:avLst/>
          </a:prstGeom>
          <a:gradFill flip="none" rotWithShape="1">
            <a:gsLst>
              <a:gs pos="0">
                <a:srgbClr val="66FF33">
                  <a:shade val="30000"/>
                  <a:satMod val="115000"/>
                </a:srgbClr>
              </a:gs>
              <a:gs pos="20000">
                <a:srgbClr val="66FF33">
                  <a:shade val="67500"/>
                  <a:satMod val="115000"/>
                </a:srgbClr>
              </a:gs>
              <a:gs pos="100000">
                <a:srgbClr val="66FF33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Facilitate the adoption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decision</a:t>
            </a: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16750" y="1656096"/>
            <a:ext cx="1320660" cy="830997"/>
          </a:xfrm>
          <a:prstGeom prst="rect">
            <a:avLst/>
          </a:prstGeom>
          <a:gradFill flip="none" rotWithShape="1">
            <a:gsLst>
              <a:gs pos="0">
                <a:srgbClr val="CC00FF">
                  <a:shade val="30000"/>
                  <a:satMod val="115000"/>
                </a:srgbClr>
              </a:gs>
              <a:gs pos="20000">
                <a:srgbClr val="CC00FF">
                  <a:shade val="67500"/>
                  <a:satMod val="115000"/>
                </a:srgbClr>
              </a:gs>
              <a:gs pos="100000">
                <a:srgbClr val="CC00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Secure support for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adoption</a:t>
            </a:r>
          </a:p>
          <a:p>
            <a:pPr lvl="0" algn="ctr"/>
            <a:endParaRPr lang="en-ZA" sz="12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87769" y="1656097"/>
            <a:ext cx="1310666" cy="830997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2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Establish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ZA" sz="1200" dirty="0">
                <a:latin typeface="Arial" pitchFamily="34" charset="0"/>
                <a:cs typeface="Arial" pitchFamily="34" charset="0"/>
              </a:rPr>
              <a:t>effective mine adoption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team</a:t>
            </a: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34452" y="1667306"/>
            <a:ext cx="1344520" cy="830997"/>
          </a:xfrm>
          <a:prstGeom prst="rect">
            <a:avLst/>
          </a:prstGeom>
          <a:gradFill flip="none" rotWithShape="1">
            <a:gsLst>
              <a:gs pos="0">
                <a:srgbClr val="FF33CC">
                  <a:shade val="30000"/>
                  <a:satMod val="115000"/>
                </a:srgbClr>
              </a:gs>
              <a:gs pos="20000">
                <a:srgbClr val="FF33CC">
                  <a:shade val="67500"/>
                  <a:satMod val="115000"/>
                </a:srgbClr>
              </a:gs>
              <a:gs pos="100000">
                <a:srgbClr val="FF33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Prepare initial plan for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adoption</a:t>
            </a:r>
          </a:p>
          <a:p>
            <a:pPr lvl="0" algn="ctr"/>
            <a:endParaRPr lang="en-ZA" sz="12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90085" y="3755537"/>
            <a:ext cx="1346208" cy="830997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2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Initiate baseline monitoring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programme</a:t>
            </a: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ight Arrow 50"/>
          <p:cNvSpPr/>
          <p:nvPr/>
        </p:nvSpPr>
        <p:spPr>
          <a:xfrm>
            <a:off x="2154906" y="2520192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2" name="Right Arrow 51"/>
          <p:cNvSpPr/>
          <p:nvPr/>
        </p:nvSpPr>
        <p:spPr>
          <a:xfrm>
            <a:off x="3819045" y="2520192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3" name="Right Arrow 52"/>
          <p:cNvSpPr/>
          <p:nvPr/>
        </p:nvSpPr>
        <p:spPr>
          <a:xfrm>
            <a:off x="5498435" y="2520192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4" name="Right Arrow 53"/>
          <p:cNvSpPr/>
          <p:nvPr/>
        </p:nvSpPr>
        <p:spPr>
          <a:xfrm rot="5400000">
            <a:off x="6175155" y="2852939"/>
            <a:ext cx="576067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5" name="Flowchart: Alternate Process 54"/>
          <p:cNvSpPr/>
          <p:nvPr/>
        </p:nvSpPr>
        <p:spPr>
          <a:xfrm>
            <a:off x="755576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56" name="Flowchart: Alternate Process 55"/>
          <p:cNvSpPr/>
          <p:nvPr/>
        </p:nvSpPr>
        <p:spPr>
          <a:xfrm>
            <a:off x="2420144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7" name="Flowchart: Alternate Process 56"/>
          <p:cNvSpPr/>
          <p:nvPr/>
        </p:nvSpPr>
        <p:spPr>
          <a:xfrm>
            <a:off x="4084712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8" name="TextBox 57"/>
          <p:cNvSpPr txBox="1"/>
          <p:nvPr/>
        </p:nvSpPr>
        <p:spPr>
          <a:xfrm>
            <a:off x="755576" y="3501007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Step8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420144" y="3501007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Step7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84712" y="3501007"/>
            <a:ext cx="149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Step6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56191" y="3744328"/>
            <a:ext cx="1319672" cy="830997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Plan and conduct direct enquiries</a:t>
            </a: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515761" y="3744327"/>
            <a:ext cx="1320660" cy="83099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Update key stakeholders on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progress</a:t>
            </a: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86780" y="3744328"/>
            <a:ext cx="1310666" cy="830997"/>
          </a:xfrm>
          <a:prstGeom prst="rect">
            <a:avLst/>
          </a:prstGeom>
          <a:gradFill flip="none" rotWithShape="1">
            <a:gsLst>
              <a:gs pos="0">
                <a:srgbClr val="00CCFF">
                  <a:shade val="30000"/>
                  <a:satMod val="115000"/>
                </a:srgbClr>
              </a:gs>
              <a:gs pos="50000">
                <a:srgbClr val="00CCFF">
                  <a:shade val="67500"/>
                  <a:satMod val="115000"/>
                </a:srgbClr>
              </a:gs>
              <a:gs pos="100000">
                <a:srgbClr val="00CC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Establish effective relationship with the COPA</a:t>
            </a:r>
          </a:p>
        </p:txBody>
      </p:sp>
      <p:sp>
        <p:nvSpPr>
          <p:cNvPr id="64" name="Right Arrow 63"/>
          <p:cNvSpPr/>
          <p:nvPr/>
        </p:nvSpPr>
        <p:spPr>
          <a:xfrm rot="10800000">
            <a:off x="2041954" y="4608423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5" name="Right Arrow 64"/>
          <p:cNvSpPr/>
          <p:nvPr/>
        </p:nvSpPr>
        <p:spPr>
          <a:xfrm rot="10800000">
            <a:off x="3706093" y="4608423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6" name="Right Arrow 65"/>
          <p:cNvSpPr/>
          <p:nvPr/>
        </p:nvSpPr>
        <p:spPr>
          <a:xfrm rot="10800000">
            <a:off x="5385483" y="4608423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7" name="Rounded Rectangle 66"/>
          <p:cNvSpPr/>
          <p:nvPr/>
        </p:nvSpPr>
        <p:spPr>
          <a:xfrm>
            <a:off x="7401999" y="1891256"/>
            <a:ext cx="1181353" cy="23554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ZA" sz="1000" dirty="0" smtClean="0"/>
          </a:p>
          <a:p>
            <a:pPr algn="ctr"/>
            <a:r>
              <a:rPr lang="en-ZA" sz="1000" dirty="0" smtClean="0"/>
              <a:t>The </a:t>
            </a:r>
            <a:r>
              <a:rPr lang="en-ZA" sz="1000" dirty="0"/>
              <a:t>adoption process comprises of 16 interrelated steps involving various activities that need to be systematically and fully undertaken to achieve </a:t>
            </a:r>
            <a:r>
              <a:rPr lang="en-ZA" sz="1000" b="1" i="1" dirty="0" smtClean="0"/>
              <a:t>SUCCESSFUL ADOPTION</a:t>
            </a:r>
            <a:endParaRPr lang="en-ZA" sz="1000" dirty="0"/>
          </a:p>
        </p:txBody>
      </p:sp>
    </p:spTree>
    <p:extLst>
      <p:ext uri="{BB962C8B-B14F-4D97-AF65-F5344CB8AC3E}">
        <p14:creationId xmlns:p14="http://schemas.microsoft.com/office/powerpoint/2010/main" xmlns="" val="3714504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35496" y="527338"/>
            <a:ext cx="892971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Adoption process </a:t>
            </a:r>
            <a:r>
              <a:rPr lang="en-US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(step </a:t>
            </a:r>
            <a:r>
              <a:rPr lang="en-U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9-16)</a:t>
            </a:r>
            <a:endParaRPr lang="en-ZA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254733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1118492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2783060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Flowchart: Alternate Process 11"/>
          <p:cNvSpPr/>
          <p:nvPr/>
        </p:nvSpPr>
        <p:spPr>
          <a:xfrm>
            <a:off x="4447628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Flowchart: Alternate Process 14"/>
          <p:cNvSpPr/>
          <p:nvPr/>
        </p:nvSpPr>
        <p:spPr>
          <a:xfrm>
            <a:off x="6112196" y="1268760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Flowchart: Alternate Process 15"/>
          <p:cNvSpPr/>
          <p:nvPr/>
        </p:nvSpPr>
        <p:spPr>
          <a:xfrm>
            <a:off x="6065375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TextBox 16"/>
          <p:cNvSpPr txBox="1"/>
          <p:nvPr/>
        </p:nvSpPr>
        <p:spPr>
          <a:xfrm>
            <a:off x="1118492" y="1412776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Step9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83060" y="1412776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Step10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47628" y="1412776"/>
            <a:ext cx="149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Step11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72667" y="1412776"/>
            <a:ext cx="20117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Step12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65375" y="3501007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Step13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19107" y="1656097"/>
            <a:ext cx="1319672" cy="830997"/>
          </a:xfrm>
          <a:prstGeom prst="rect">
            <a:avLst/>
          </a:prstGeom>
          <a:gradFill flip="none" rotWithShape="1">
            <a:gsLst>
              <a:gs pos="0">
                <a:srgbClr val="66FF33">
                  <a:shade val="30000"/>
                  <a:satMod val="115000"/>
                </a:srgbClr>
              </a:gs>
              <a:gs pos="20000">
                <a:srgbClr val="66FF33">
                  <a:shade val="67500"/>
                  <a:satMod val="115000"/>
                </a:srgbClr>
              </a:gs>
              <a:gs pos="100000">
                <a:srgbClr val="66FF33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Customise generic behavioural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plans</a:t>
            </a:r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78677" y="1656096"/>
            <a:ext cx="1320660" cy="830997"/>
          </a:xfrm>
          <a:prstGeom prst="rect">
            <a:avLst/>
          </a:prstGeom>
          <a:gradFill flip="none" rotWithShape="1">
            <a:gsLst>
              <a:gs pos="0">
                <a:srgbClr val="CC00FF">
                  <a:shade val="30000"/>
                  <a:satMod val="115000"/>
                </a:srgbClr>
              </a:gs>
              <a:gs pos="20000">
                <a:srgbClr val="CC00FF">
                  <a:shade val="67500"/>
                  <a:satMod val="115000"/>
                </a:srgbClr>
              </a:gs>
              <a:gs pos="100000">
                <a:srgbClr val="CC00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Customise generic behavioural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plans</a:t>
            </a:r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49696" y="1656097"/>
            <a:ext cx="1310666" cy="830997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2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Assess risk and develop final adoption plan for approval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96379" y="1667306"/>
            <a:ext cx="1344520" cy="830997"/>
          </a:xfrm>
          <a:prstGeom prst="rect">
            <a:avLst/>
          </a:prstGeom>
          <a:gradFill flip="none" rotWithShape="1">
            <a:gsLst>
              <a:gs pos="0">
                <a:srgbClr val="FF33CC">
                  <a:shade val="30000"/>
                  <a:satMod val="115000"/>
                </a:srgbClr>
              </a:gs>
              <a:gs pos="20000">
                <a:srgbClr val="FF33CC">
                  <a:shade val="67500"/>
                  <a:satMod val="115000"/>
                </a:srgbClr>
              </a:gs>
              <a:gs pos="100000">
                <a:srgbClr val="FF33CC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Develop training and communication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materials</a:t>
            </a:r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52012" y="3755537"/>
            <a:ext cx="1346208" cy="830997"/>
          </a:xfrm>
          <a:prstGeom prst="rect">
            <a:avLst/>
          </a:prstGeom>
          <a:gradFill flip="none" rotWithShape="1">
            <a:gsLst>
              <a:gs pos="0">
                <a:srgbClr val="FF3300">
                  <a:shade val="30000"/>
                  <a:satMod val="115000"/>
                </a:srgbClr>
              </a:gs>
              <a:gs pos="20000">
                <a:srgbClr val="FF3300">
                  <a:shade val="67500"/>
                  <a:satMod val="115000"/>
                </a:srgbClr>
              </a:gs>
              <a:gs pos="100000">
                <a:srgbClr val="FF33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 Brief and train key persons</a:t>
            </a:r>
          </a:p>
          <a:p>
            <a:pPr lvl="0" algn="ctr"/>
            <a:endParaRPr lang="en-ZA" sz="12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2516833" y="2520192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0" name="Right Arrow 29"/>
          <p:cNvSpPr/>
          <p:nvPr/>
        </p:nvSpPr>
        <p:spPr>
          <a:xfrm>
            <a:off x="4180972" y="2520192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1" name="Right Arrow 30"/>
          <p:cNvSpPr/>
          <p:nvPr/>
        </p:nvSpPr>
        <p:spPr>
          <a:xfrm>
            <a:off x="5860362" y="2520192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2" name="Right Arrow 31"/>
          <p:cNvSpPr/>
          <p:nvPr/>
        </p:nvSpPr>
        <p:spPr>
          <a:xfrm rot="5400000">
            <a:off x="6537082" y="2852939"/>
            <a:ext cx="576067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3" name="Flowchart: Alternate Process 32"/>
          <p:cNvSpPr/>
          <p:nvPr/>
        </p:nvSpPr>
        <p:spPr>
          <a:xfrm>
            <a:off x="1117503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4" name="Flowchart: Alternate Process 33"/>
          <p:cNvSpPr/>
          <p:nvPr/>
        </p:nvSpPr>
        <p:spPr>
          <a:xfrm>
            <a:off x="2782071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5" name="Flowchart: Alternate Process 34"/>
          <p:cNvSpPr/>
          <p:nvPr/>
        </p:nvSpPr>
        <p:spPr>
          <a:xfrm>
            <a:off x="4446639" y="3356991"/>
            <a:ext cx="1512168" cy="1512168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6" name="TextBox 35"/>
          <p:cNvSpPr txBox="1"/>
          <p:nvPr/>
        </p:nvSpPr>
        <p:spPr>
          <a:xfrm>
            <a:off x="1117503" y="3501007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Step16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82071" y="3501007"/>
            <a:ext cx="1512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Step15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46639" y="3501007"/>
            <a:ext cx="1494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000" b="1" dirty="0" smtClean="0">
                <a:latin typeface="Arial" pitchFamily="34" charset="0"/>
                <a:cs typeface="Arial" pitchFamily="34" charset="0"/>
              </a:rPr>
              <a:t>Step14</a:t>
            </a:r>
            <a:endParaRPr lang="en-ZA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18118" y="3744328"/>
            <a:ext cx="1319672" cy="830997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  <a:shade val="30000"/>
                  <a:satMod val="115000"/>
                </a:schemeClr>
              </a:gs>
              <a:gs pos="50000">
                <a:schemeClr val="bg2">
                  <a:lumMod val="75000"/>
                  <a:shade val="67500"/>
                  <a:satMod val="115000"/>
                </a:schemeClr>
              </a:gs>
              <a:gs pos="100000">
                <a:schemeClr val="bg2">
                  <a:lumMod val="75000"/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Finalise and implement mine-wide roll-out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plan</a:t>
            </a:r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77688" y="3744327"/>
            <a:ext cx="1320660" cy="83099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Monitor, evaluate  and report on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performance</a:t>
            </a:r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548707" y="3744328"/>
            <a:ext cx="1310666" cy="830997"/>
          </a:xfrm>
          <a:prstGeom prst="rect">
            <a:avLst/>
          </a:prstGeom>
          <a:gradFill flip="none" rotWithShape="1">
            <a:gsLst>
              <a:gs pos="0">
                <a:srgbClr val="00CCFF">
                  <a:shade val="30000"/>
                  <a:satMod val="115000"/>
                </a:srgbClr>
              </a:gs>
              <a:gs pos="50000">
                <a:srgbClr val="00CCFF">
                  <a:shade val="67500"/>
                  <a:satMod val="115000"/>
                </a:srgbClr>
              </a:gs>
              <a:gs pos="100000">
                <a:srgbClr val="00CCFF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lvl="0" algn="ctr"/>
            <a:r>
              <a:rPr lang="en-ZA" sz="1200" dirty="0">
                <a:latin typeface="Arial" pitchFamily="34" charset="0"/>
                <a:cs typeface="Arial" pitchFamily="34" charset="0"/>
              </a:rPr>
              <a:t>Implement pilot adoption of </a:t>
            </a:r>
            <a:r>
              <a:rPr lang="en-ZA" sz="1200" dirty="0" smtClean="0">
                <a:latin typeface="Arial" pitchFamily="34" charset="0"/>
                <a:cs typeface="Arial" pitchFamily="34" charset="0"/>
              </a:rPr>
              <a:t>practice</a:t>
            </a:r>
          </a:p>
          <a:p>
            <a:pPr lvl="0" algn="ctr"/>
            <a:endParaRPr lang="en-ZA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ight Arrow 41"/>
          <p:cNvSpPr/>
          <p:nvPr/>
        </p:nvSpPr>
        <p:spPr>
          <a:xfrm rot="10800000">
            <a:off x="2403881" y="4608423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3" name="Right Arrow 42"/>
          <p:cNvSpPr/>
          <p:nvPr/>
        </p:nvSpPr>
        <p:spPr>
          <a:xfrm rot="10800000">
            <a:off x="4068020" y="4608423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44" name="Right Arrow 43"/>
          <p:cNvSpPr/>
          <p:nvPr/>
        </p:nvSpPr>
        <p:spPr>
          <a:xfrm rot="10800000">
            <a:off x="5747410" y="4608423"/>
            <a:ext cx="472573" cy="432048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xmlns="" val="2446128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35496" y="527338"/>
            <a:ext cx="892971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3"/>
          <p:cNvSpPr txBox="1">
            <a:spLocks/>
          </p:cNvSpPr>
          <p:nvPr/>
        </p:nvSpPr>
        <p:spPr>
          <a:xfrm>
            <a:off x="71438" y="-24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Multi-disciplinary approach</a:t>
            </a:r>
            <a:endParaRPr lang="en-Z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254733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ktangel 30"/>
          <p:cNvSpPr>
            <a:spLocks noChangeArrowheads="1"/>
          </p:cNvSpPr>
          <p:nvPr/>
        </p:nvSpPr>
        <p:spPr bwMode="auto">
          <a:xfrm>
            <a:off x="366718" y="1196752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0" name="Rektangel 30"/>
          <p:cNvSpPr>
            <a:spLocks noChangeArrowheads="1"/>
          </p:cNvSpPr>
          <p:nvPr/>
        </p:nvSpPr>
        <p:spPr bwMode="auto">
          <a:xfrm>
            <a:off x="364570" y="1877191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1" name="Rektangel 30"/>
          <p:cNvSpPr>
            <a:spLocks noChangeArrowheads="1"/>
          </p:cNvSpPr>
          <p:nvPr/>
        </p:nvSpPr>
        <p:spPr bwMode="auto">
          <a:xfrm>
            <a:off x="362422" y="2557630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2" name="Rektangel 30"/>
          <p:cNvSpPr>
            <a:spLocks noChangeArrowheads="1"/>
          </p:cNvSpPr>
          <p:nvPr/>
        </p:nvSpPr>
        <p:spPr bwMode="auto">
          <a:xfrm>
            <a:off x="360274" y="3238069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3" name="Rektangel 30"/>
          <p:cNvSpPr>
            <a:spLocks noChangeArrowheads="1"/>
          </p:cNvSpPr>
          <p:nvPr/>
        </p:nvSpPr>
        <p:spPr bwMode="auto">
          <a:xfrm>
            <a:off x="358126" y="3905629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58" name="Rektangel 30"/>
          <p:cNvSpPr>
            <a:spLocks noChangeArrowheads="1"/>
          </p:cNvSpPr>
          <p:nvPr/>
        </p:nvSpPr>
        <p:spPr bwMode="auto">
          <a:xfrm>
            <a:off x="4833583" y="1220362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60" name="Rektangel 30"/>
          <p:cNvSpPr>
            <a:spLocks noChangeArrowheads="1"/>
          </p:cNvSpPr>
          <p:nvPr/>
        </p:nvSpPr>
        <p:spPr bwMode="auto">
          <a:xfrm>
            <a:off x="4831435" y="1900801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61" name="Rektangel 30"/>
          <p:cNvSpPr>
            <a:spLocks noChangeArrowheads="1"/>
          </p:cNvSpPr>
          <p:nvPr/>
        </p:nvSpPr>
        <p:spPr bwMode="auto">
          <a:xfrm>
            <a:off x="4829287" y="2581240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62" name="Rektangel 30"/>
          <p:cNvSpPr>
            <a:spLocks noChangeArrowheads="1"/>
          </p:cNvSpPr>
          <p:nvPr/>
        </p:nvSpPr>
        <p:spPr bwMode="auto">
          <a:xfrm>
            <a:off x="4827139" y="3261679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63" name="Rektangel 30"/>
          <p:cNvSpPr>
            <a:spLocks noChangeArrowheads="1"/>
          </p:cNvSpPr>
          <p:nvPr/>
        </p:nvSpPr>
        <p:spPr bwMode="auto">
          <a:xfrm>
            <a:off x="4824991" y="3929239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68" name="Rektangel 30"/>
          <p:cNvSpPr>
            <a:spLocks noChangeArrowheads="1"/>
          </p:cNvSpPr>
          <p:nvPr/>
        </p:nvSpPr>
        <p:spPr bwMode="auto">
          <a:xfrm>
            <a:off x="350872" y="4551505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70" name="Rektangel 30"/>
          <p:cNvSpPr>
            <a:spLocks noChangeArrowheads="1"/>
          </p:cNvSpPr>
          <p:nvPr/>
        </p:nvSpPr>
        <p:spPr bwMode="auto">
          <a:xfrm>
            <a:off x="4817737" y="4575115"/>
            <a:ext cx="4000500" cy="600522"/>
          </a:xfrm>
          <a:prstGeom prst="rect">
            <a:avLst/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tx1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r">
              <a:defRPr/>
            </a:pPr>
            <a:endParaRPr lang="da-DK" sz="1200" dirty="0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73" name="Title 3"/>
          <p:cNvSpPr txBox="1">
            <a:spLocks/>
          </p:cNvSpPr>
          <p:nvPr/>
        </p:nvSpPr>
        <p:spPr>
          <a:xfrm>
            <a:off x="107348" y="553240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Make or Break</a:t>
            </a:r>
            <a:endParaRPr lang="en-ZA" sz="20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itle 3"/>
          <p:cNvSpPr txBox="1">
            <a:spLocks/>
          </p:cNvSpPr>
          <p:nvPr/>
        </p:nvSpPr>
        <p:spPr>
          <a:xfrm>
            <a:off x="0" y="5373216"/>
            <a:ext cx="9144000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COMMUNICATION – COMMUNICATION - COMMUNICATION</a:t>
            </a:r>
            <a:endParaRPr lang="en-ZA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hcfany.org/wp/wp-content/uploads/2012/09/picture2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80369" y="838993"/>
            <a:ext cx="5137618" cy="453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kstboks 44"/>
          <p:cNvSpPr txBox="1">
            <a:spLocks noChangeArrowheads="1"/>
          </p:cNvSpPr>
          <p:nvPr/>
        </p:nvSpPr>
        <p:spPr bwMode="auto">
          <a:xfrm>
            <a:off x="401643" y="1266181"/>
            <a:ext cx="24523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rgbClr val="FFFF00"/>
                </a:solidFill>
              </a:rPr>
              <a:t>Env</a:t>
            </a:r>
            <a:r>
              <a:rPr lang="en-US" sz="1400" dirty="0" smtClean="0">
                <a:solidFill>
                  <a:srgbClr val="FFFF00"/>
                </a:solidFill>
              </a:rPr>
              <a:t>. Engineering</a:t>
            </a:r>
          </a:p>
          <a:p>
            <a:r>
              <a:rPr lang="en-US" sz="1400" dirty="0" smtClean="0">
                <a:solidFill>
                  <a:srgbClr val="FFFF00"/>
                </a:solidFill>
              </a:rPr>
              <a:t>(Hygiene)</a:t>
            </a:r>
            <a:endParaRPr lang="da-DK" sz="1400" dirty="0">
              <a:solidFill>
                <a:srgbClr val="FFFF00"/>
              </a:solidFill>
            </a:endParaRPr>
          </a:p>
        </p:txBody>
      </p:sp>
      <p:sp>
        <p:nvSpPr>
          <p:cNvPr id="34" name="Tekstboks 44"/>
          <p:cNvSpPr txBox="1">
            <a:spLocks noChangeArrowheads="1"/>
          </p:cNvSpPr>
          <p:nvPr/>
        </p:nvSpPr>
        <p:spPr bwMode="auto">
          <a:xfrm>
            <a:off x="412374" y="2113111"/>
            <a:ext cx="24523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Engineering &amp; mining</a:t>
            </a:r>
            <a:endParaRPr lang="da-DK" sz="1400" dirty="0">
              <a:solidFill>
                <a:srgbClr val="FFFF00"/>
              </a:solidFill>
            </a:endParaRPr>
          </a:p>
        </p:txBody>
      </p:sp>
      <p:sp>
        <p:nvSpPr>
          <p:cNvPr id="35" name="Tekstboks 44"/>
          <p:cNvSpPr txBox="1">
            <a:spLocks noChangeArrowheads="1"/>
          </p:cNvSpPr>
          <p:nvPr/>
        </p:nvSpPr>
        <p:spPr bwMode="auto">
          <a:xfrm>
            <a:off x="423105" y="2761183"/>
            <a:ext cx="24523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Training and HR</a:t>
            </a:r>
            <a:endParaRPr lang="da-DK" sz="1400" dirty="0">
              <a:solidFill>
                <a:srgbClr val="FFFF00"/>
              </a:solidFill>
            </a:endParaRPr>
          </a:p>
        </p:txBody>
      </p:sp>
      <p:sp>
        <p:nvSpPr>
          <p:cNvPr id="56" name="Tekstboks 44"/>
          <p:cNvSpPr txBox="1">
            <a:spLocks noChangeArrowheads="1"/>
          </p:cNvSpPr>
          <p:nvPr/>
        </p:nvSpPr>
        <p:spPr bwMode="auto">
          <a:xfrm>
            <a:off x="420957" y="3429000"/>
            <a:ext cx="24523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Finance</a:t>
            </a:r>
            <a:endParaRPr lang="da-DK" sz="1400" dirty="0">
              <a:solidFill>
                <a:srgbClr val="FFFF00"/>
              </a:solidFill>
            </a:endParaRPr>
          </a:p>
        </p:txBody>
      </p:sp>
      <p:sp>
        <p:nvSpPr>
          <p:cNvPr id="57" name="Tekstboks 44"/>
          <p:cNvSpPr txBox="1">
            <a:spLocks noChangeArrowheads="1"/>
          </p:cNvSpPr>
          <p:nvPr/>
        </p:nvSpPr>
        <p:spPr bwMode="auto">
          <a:xfrm>
            <a:off x="418809" y="4067391"/>
            <a:ext cx="24523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OMP</a:t>
            </a:r>
            <a:endParaRPr lang="da-DK" sz="1400" dirty="0">
              <a:solidFill>
                <a:srgbClr val="FFFF00"/>
              </a:solidFill>
            </a:endParaRPr>
          </a:p>
        </p:txBody>
      </p:sp>
      <p:sp>
        <p:nvSpPr>
          <p:cNvPr id="59" name="Tekstboks 44"/>
          <p:cNvSpPr txBox="1">
            <a:spLocks noChangeArrowheads="1"/>
          </p:cNvSpPr>
          <p:nvPr/>
        </p:nvSpPr>
        <p:spPr bwMode="auto">
          <a:xfrm>
            <a:off x="4916545" y="1289791"/>
            <a:ext cx="38582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Identify, evaluate, monitor,</a:t>
            </a:r>
          </a:p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recommend and follow up</a:t>
            </a:r>
          </a:p>
        </p:txBody>
      </p:sp>
      <p:sp>
        <p:nvSpPr>
          <p:cNvPr id="64" name="Tekstboks 44"/>
          <p:cNvSpPr txBox="1">
            <a:spLocks noChangeArrowheads="1"/>
          </p:cNvSpPr>
          <p:nvPr/>
        </p:nvSpPr>
        <p:spPr bwMode="auto">
          <a:xfrm>
            <a:off x="4927276" y="1970230"/>
            <a:ext cx="39119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Predictive and</a:t>
            </a:r>
          </a:p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preventative maintenance</a:t>
            </a:r>
          </a:p>
        </p:txBody>
      </p:sp>
      <p:sp>
        <p:nvSpPr>
          <p:cNvPr id="65" name="Tekstboks 44"/>
          <p:cNvSpPr txBox="1">
            <a:spLocks noChangeArrowheads="1"/>
          </p:cNvSpPr>
          <p:nvPr/>
        </p:nvSpPr>
        <p:spPr bwMode="auto">
          <a:xfrm>
            <a:off x="4938007" y="2650669"/>
            <a:ext cx="38754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Correct allocation of</a:t>
            </a:r>
          </a:p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labour and training </a:t>
            </a:r>
          </a:p>
        </p:txBody>
      </p:sp>
      <p:sp>
        <p:nvSpPr>
          <p:cNvPr id="66" name="Tekstboks 44"/>
          <p:cNvSpPr txBox="1">
            <a:spLocks noChangeArrowheads="1"/>
          </p:cNvSpPr>
          <p:nvPr/>
        </p:nvSpPr>
        <p:spPr bwMode="auto">
          <a:xfrm>
            <a:off x="6372201" y="3331108"/>
            <a:ext cx="23897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Secure capital and</a:t>
            </a:r>
          </a:p>
          <a:p>
            <a:pPr indent="-142875" algn="r">
              <a:buClr>
                <a:schemeClr val="tx2">
                  <a:lumMod val="75000"/>
                </a:schemeClr>
              </a:buClr>
            </a:pPr>
            <a:r>
              <a:rPr lang="en-ZA" sz="1400" dirty="0" smtClean="0">
                <a:solidFill>
                  <a:srgbClr val="FFFF00"/>
                </a:solidFill>
              </a:rPr>
              <a:t>working cost year on year </a:t>
            </a:r>
          </a:p>
        </p:txBody>
      </p:sp>
      <p:sp>
        <p:nvSpPr>
          <p:cNvPr id="67" name="Tekstboks 44"/>
          <p:cNvSpPr txBox="1">
            <a:spLocks noChangeArrowheads="1"/>
          </p:cNvSpPr>
          <p:nvPr/>
        </p:nvSpPr>
        <p:spPr bwMode="auto">
          <a:xfrm>
            <a:off x="6883238" y="4007876"/>
            <a:ext cx="1930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FFFF00"/>
                </a:solidFill>
              </a:rPr>
              <a:t>Medical surveillance link</a:t>
            </a:r>
            <a:endParaRPr lang="da-DK" sz="1400" dirty="0">
              <a:solidFill>
                <a:srgbClr val="FFFF00"/>
              </a:solidFill>
            </a:endParaRPr>
          </a:p>
        </p:txBody>
      </p:sp>
      <p:sp>
        <p:nvSpPr>
          <p:cNvPr id="69" name="Tekstboks 44"/>
          <p:cNvSpPr txBox="1">
            <a:spLocks noChangeArrowheads="1"/>
          </p:cNvSpPr>
          <p:nvPr/>
        </p:nvSpPr>
        <p:spPr bwMode="auto">
          <a:xfrm>
            <a:off x="411555" y="4620934"/>
            <a:ext cx="24523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Exec. Management &amp;</a:t>
            </a:r>
          </a:p>
          <a:p>
            <a:r>
              <a:rPr lang="en-US" sz="1400" dirty="0" err="1" smtClean="0">
                <a:solidFill>
                  <a:srgbClr val="FFFF00"/>
                </a:solidFill>
              </a:rPr>
              <a:t>Organised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1400" dirty="0" err="1" smtClean="0">
                <a:solidFill>
                  <a:srgbClr val="FFFF00"/>
                </a:solidFill>
              </a:rPr>
              <a:t>Labour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endParaRPr lang="da-DK" sz="1400" dirty="0">
              <a:solidFill>
                <a:srgbClr val="FFFF00"/>
              </a:solidFill>
            </a:endParaRPr>
          </a:p>
        </p:txBody>
      </p:sp>
      <p:sp>
        <p:nvSpPr>
          <p:cNvPr id="71" name="Tekstboks 44"/>
          <p:cNvSpPr txBox="1">
            <a:spLocks noChangeArrowheads="1"/>
          </p:cNvSpPr>
          <p:nvPr/>
        </p:nvSpPr>
        <p:spPr bwMode="auto">
          <a:xfrm>
            <a:off x="6866322" y="4644544"/>
            <a:ext cx="19398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FFFF00"/>
                </a:solidFill>
              </a:rPr>
              <a:t>Honest commitment</a:t>
            </a:r>
          </a:p>
          <a:p>
            <a:pPr algn="r"/>
            <a:r>
              <a:rPr lang="en-US" sz="1400" dirty="0" smtClean="0">
                <a:solidFill>
                  <a:srgbClr val="FFFF00"/>
                </a:solidFill>
              </a:rPr>
              <a:t>and support</a:t>
            </a:r>
            <a:endParaRPr lang="da-DK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6865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85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9" name="Rectangle 18"/>
          <p:cNvSpPr/>
          <p:nvPr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243040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76578" y="6276393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Placeholder 4"/>
          <p:cNvSpPr txBox="1">
            <a:spLocks/>
          </p:cNvSpPr>
          <p:nvPr/>
        </p:nvSpPr>
        <p:spPr>
          <a:xfrm>
            <a:off x="1500166" y="6254733"/>
            <a:ext cx="6572296" cy="3571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Z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Leading the change to zero harm</a:t>
            </a:r>
            <a:endParaRPr kumimoji="0" lang="en-ZA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76464" y="119675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ZA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Outline of envisaged COPA operation 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Picture 2" descr="http://www.danpontefract.com/wp-content/uploads/2014/03/presenter_wireless_headset_and_notes_800_1195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603" y="0"/>
            <a:ext cx="3899333" cy="619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H="1">
            <a:off x="251520" y="6093296"/>
            <a:ext cx="84969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917916" y="5661248"/>
            <a:ext cx="830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smtClean="0"/>
              <a:t>By Johan</a:t>
            </a: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xmlns="" val="2045457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/>
          <p:cNvCxnSpPr/>
          <p:nvPr/>
        </p:nvCxnSpPr>
        <p:spPr>
          <a:xfrm>
            <a:off x="4412293" y="4705191"/>
            <a:ext cx="0" cy="622200"/>
          </a:xfrm>
          <a:prstGeom prst="line">
            <a:avLst/>
          </a:prstGeom>
          <a:ln w="381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574006" y="1336018"/>
            <a:ext cx="741391" cy="601936"/>
          </a:xfrm>
          <a:prstGeom prst="line">
            <a:avLst/>
          </a:prstGeom>
          <a:ln w="381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7" idx="0"/>
          </p:cNvCxnSpPr>
          <p:nvPr/>
        </p:nvCxnSpPr>
        <p:spPr>
          <a:xfrm flipH="1" flipV="1">
            <a:off x="2411163" y="1366951"/>
            <a:ext cx="759348" cy="601935"/>
          </a:xfrm>
          <a:prstGeom prst="line">
            <a:avLst/>
          </a:prstGeom>
          <a:ln w="3810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4899" y="553521"/>
            <a:ext cx="8929718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3"/>
          <p:cNvSpPr txBox="1">
            <a:spLocks/>
          </p:cNvSpPr>
          <p:nvPr/>
        </p:nvSpPr>
        <p:spPr>
          <a:xfrm>
            <a:off x="70841" y="26159"/>
            <a:ext cx="90011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Community of Practice for Adoption</a:t>
            </a:r>
            <a:endParaRPr lang="en-ZA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6" name="Chart 45"/>
          <p:cNvGraphicFramePr/>
          <p:nvPr>
            <p:extLst>
              <p:ext uri="{D42A27DB-BD31-4B8C-83A1-F6EECF244321}">
                <p14:modId xmlns:p14="http://schemas.microsoft.com/office/powerpoint/2010/main" xmlns="" val="880840247"/>
              </p:ext>
            </p:extLst>
          </p:nvPr>
        </p:nvGraphicFramePr>
        <p:xfrm>
          <a:off x="1499569" y="502855"/>
          <a:ext cx="5767481" cy="4630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7" name="TextBox 4"/>
          <p:cNvSpPr txBox="1"/>
          <p:nvPr/>
        </p:nvSpPr>
        <p:spPr>
          <a:xfrm rot="18775591">
            <a:off x="2771202" y="1885448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Who?</a:t>
            </a:r>
            <a:endParaRPr lang="en-Z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14"/>
          <p:cNvSpPr txBox="1"/>
          <p:nvPr/>
        </p:nvSpPr>
        <p:spPr>
          <a:xfrm rot="2659980">
            <a:off x="4661760" y="1860942"/>
            <a:ext cx="1282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What?</a:t>
            </a:r>
            <a:endParaRPr lang="en-Z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15"/>
          <p:cNvSpPr txBox="1"/>
          <p:nvPr/>
        </p:nvSpPr>
        <p:spPr>
          <a:xfrm>
            <a:off x="3802060" y="4103255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How?</a:t>
            </a:r>
            <a:endParaRPr lang="en-Z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463497" y="2147058"/>
            <a:ext cx="1839624" cy="18396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b="1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COPA</a:t>
            </a:r>
          </a:p>
          <a:p>
            <a:pPr algn="ctr"/>
            <a:r>
              <a:rPr lang="en-ZA" sz="1400" dirty="0" smtClean="0"/>
              <a:t>Provides</a:t>
            </a:r>
          </a:p>
          <a:p>
            <a:pPr algn="ctr"/>
            <a:r>
              <a:rPr lang="en-ZA" sz="1400" dirty="0" smtClean="0"/>
              <a:t>on-going </a:t>
            </a:r>
            <a:r>
              <a:rPr lang="en-ZA" sz="1400" dirty="0"/>
              <a:t>facilitation of the adoption process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50923" y="797572"/>
            <a:ext cx="2522661" cy="14773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Mine Managers (initially)</a:t>
            </a:r>
          </a:p>
          <a:p>
            <a:r>
              <a:rPr lang="en-US" dirty="0">
                <a:solidFill>
                  <a:schemeClr val="bg1"/>
                </a:solidFill>
              </a:rPr>
              <a:t>Relevant specialists</a:t>
            </a:r>
          </a:p>
          <a:p>
            <a:r>
              <a:rPr lang="en-US" dirty="0">
                <a:solidFill>
                  <a:schemeClr val="bg1"/>
                </a:solidFill>
              </a:rPr>
              <a:t>Mine Adoption</a:t>
            </a:r>
          </a:p>
          <a:p>
            <a:r>
              <a:rPr lang="en-US" dirty="0">
                <a:solidFill>
                  <a:schemeClr val="bg1"/>
                </a:solidFill>
              </a:rPr>
              <a:t>Team Manager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Behavioural</a:t>
            </a:r>
            <a:r>
              <a:rPr lang="en-US" dirty="0" smtClean="0">
                <a:solidFill>
                  <a:schemeClr val="bg1"/>
                </a:solidFill>
              </a:rPr>
              <a:t> Overseer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443611" y="797572"/>
            <a:ext cx="2844290" cy="22621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300"/>
              </a:spcBef>
              <a:defRPr/>
            </a:pPr>
            <a:r>
              <a:rPr lang="en-ZA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LPAG</a:t>
            </a:r>
          </a:p>
          <a:p>
            <a:pPr lvl="0">
              <a:spcBef>
                <a:spcPts val="300"/>
              </a:spcBef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Training</a:t>
            </a:r>
            <a:endParaRPr lang="en-Z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  <a:cs typeface="Times New Roman"/>
            </a:endParaRPr>
          </a:p>
          <a:p>
            <a:pPr lvl="0">
              <a:spcBef>
                <a:spcPts val="300"/>
              </a:spcBef>
              <a:defRPr/>
            </a:pPr>
            <a:r>
              <a:rPr lang="en-US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Problem solving</a:t>
            </a:r>
          </a:p>
          <a:p>
            <a:pPr lvl="0">
              <a:spcBef>
                <a:spcPts val="300"/>
              </a:spcBef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Assistance</a:t>
            </a:r>
            <a:endParaRPr lang="en-Z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  <a:cs typeface="Times New Roman"/>
            </a:endParaRPr>
          </a:p>
          <a:p>
            <a:pPr lvl="0">
              <a:spcBef>
                <a:spcPts val="300"/>
              </a:spcBef>
              <a:defRPr/>
            </a:pPr>
            <a:r>
              <a:rPr lang="en-US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Share </a:t>
            </a:r>
            <a:r>
              <a:rPr lang="en-US" i="1" dirty="0">
                <a:solidFill>
                  <a:schemeClr val="bg1"/>
                </a:solidFill>
                <a:ea typeface="Times New Roman"/>
                <a:cs typeface="Times New Roman"/>
              </a:rPr>
              <a:t>adoption </a:t>
            </a:r>
            <a:r>
              <a:rPr lang="en-US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experience</a:t>
            </a:r>
            <a:endParaRPr lang="en-ZA" i="1" dirty="0" smtClean="0">
              <a:solidFill>
                <a:schemeClr val="bg1"/>
              </a:solidFill>
              <a:ea typeface="Times New Roman"/>
              <a:cs typeface="Times New Roman"/>
            </a:endParaRPr>
          </a:p>
          <a:p>
            <a:pPr lvl="0">
              <a:spcBef>
                <a:spcPts val="300"/>
              </a:spcBef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Times New Roman"/>
              </a:rPr>
              <a:t>Continuous improvement</a:t>
            </a:r>
            <a:endParaRPr lang="en-ZA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/>
              <a:cs typeface="Times New Roman"/>
            </a:endParaRPr>
          </a:p>
          <a:p>
            <a:pPr lvl="0">
              <a:spcBef>
                <a:spcPts val="300"/>
              </a:spcBef>
              <a:defRPr/>
            </a:pPr>
            <a:r>
              <a:rPr lang="en-US" i="1" dirty="0" smtClean="0">
                <a:solidFill>
                  <a:schemeClr val="bg1"/>
                </a:solidFill>
                <a:ea typeface="Times New Roman"/>
                <a:cs typeface="Times New Roman"/>
              </a:rPr>
              <a:t>Mine </a:t>
            </a:r>
            <a:r>
              <a:rPr lang="en-US" i="1" dirty="0">
                <a:solidFill>
                  <a:schemeClr val="bg1"/>
                </a:solidFill>
                <a:ea typeface="Times New Roman"/>
                <a:cs typeface="Times New Roman"/>
              </a:rPr>
              <a:t>visits </a:t>
            </a:r>
            <a:r>
              <a:rPr lang="en-US" dirty="0">
                <a:solidFill>
                  <a:schemeClr val="bg1"/>
                </a:solidFill>
                <a:ea typeface="Times New Roman"/>
                <a:cs typeface="Times New Roman"/>
              </a:rPr>
              <a:t> 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097309" y="5430901"/>
            <a:ext cx="4572000" cy="131574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300"/>
              </a:spcBef>
              <a:defRPr/>
            </a:pPr>
            <a:r>
              <a:rPr lang="en-US" dirty="0">
                <a:solidFill>
                  <a:schemeClr val="bg1"/>
                </a:solidFill>
                <a:ea typeface="Times New Roman"/>
                <a:cs typeface="Arial" pitchFamily="34" charset="0"/>
              </a:rPr>
              <a:t>Regular meetings </a:t>
            </a:r>
            <a:endParaRPr lang="en-ZA" dirty="0">
              <a:solidFill>
                <a:schemeClr val="bg1"/>
              </a:solidFill>
              <a:ea typeface="Times New Roman"/>
              <a:cs typeface="Arial" pitchFamily="34" charset="0"/>
            </a:endParaRPr>
          </a:p>
          <a:p>
            <a:pPr lvl="0" algn="ctr">
              <a:spcBef>
                <a:spcPts val="300"/>
              </a:spcBef>
              <a:defRPr/>
            </a:pPr>
            <a:r>
              <a:rPr lang="en-US" dirty="0">
                <a:solidFill>
                  <a:schemeClr val="bg1"/>
                </a:solidFill>
                <a:ea typeface="Times New Roman"/>
                <a:cs typeface="Arial" pitchFamily="34" charset="0"/>
              </a:rPr>
              <a:t>Jointly implement </a:t>
            </a:r>
            <a:r>
              <a:rPr lang="en-US" dirty="0" smtClean="0">
                <a:solidFill>
                  <a:schemeClr val="bg1"/>
                </a:solidFill>
                <a:ea typeface="Times New Roman"/>
                <a:cs typeface="Arial" pitchFamily="34" charset="0"/>
              </a:rPr>
              <a:t>LPAG</a:t>
            </a:r>
            <a:endParaRPr lang="en-ZA" dirty="0">
              <a:solidFill>
                <a:schemeClr val="bg1"/>
              </a:solidFill>
              <a:ea typeface="Times New Roman"/>
              <a:cs typeface="Arial" pitchFamily="34" charset="0"/>
            </a:endParaRPr>
          </a:p>
          <a:p>
            <a:pPr lvl="0" algn="ctr">
              <a:spcBef>
                <a:spcPts val="300"/>
              </a:spcBef>
              <a:defRPr/>
            </a:pPr>
            <a:r>
              <a:rPr lang="en-US" dirty="0">
                <a:solidFill>
                  <a:schemeClr val="bg1"/>
                </a:solidFill>
                <a:ea typeface="Times New Roman"/>
                <a:cs typeface="Arial" pitchFamily="34" charset="0"/>
              </a:rPr>
              <a:t>Work directly with lead adopter mine</a:t>
            </a:r>
            <a:endParaRPr lang="en-ZA" dirty="0">
              <a:solidFill>
                <a:schemeClr val="bg1"/>
              </a:solidFill>
              <a:ea typeface="Times New Roman"/>
              <a:cs typeface="Arial" pitchFamily="34" charset="0"/>
            </a:endParaRPr>
          </a:p>
          <a:p>
            <a:pPr lvl="0" algn="ctr">
              <a:spcBef>
                <a:spcPts val="300"/>
              </a:spcBef>
              <a:defRPr/>
            </a:pPr>
            <a:r>
              <a:rPr lang="en-US" dirty="0">
                <a:solidFill>
                  <a:schemeClr val="bg1"/>
                </a:solidFill>
                <a:ea typeface="Times New Roman"/>
                <a:cs typeface="Arial" pitchFamily="34" charset="0"/>
              </a:rPr>
              <a:t>Assist other adoption mines</a:t>
            </a:r>
            <a:endParaRPr lang="en-ZA" dirty="0">
              <a:solidFill>
                <a:schemeClr val="bg1"/>
              </a:solidFill>
              <a:ea typeface="Times New Roman"/>
              <a:cs typeface="Arial" pitchFamily="34" charset="0"/>
            </a:endParaRPr>
          </a:p>
        </p:txBody>
      </p:sp>
      <p:sp>
        <p:nvSpPr>
          <p:cNvPr id="54" name="Isosceles Triangle 53"/>
          <p:cNvSpPr/>
          <p:nvPr/>
        </p:nvSpPr>
        <p:spPr>
          <a:xfrm rot="5027639" flipV="1">
            <a:off x="7066391" y="5809619"/>
            <a:ext cx="2467813" cy="1937048"/>
          </a:xfrm>
          <a:prstGeom prst="triangle">
            <a:avLst>
              <a:gd name="adj" fmla="val 4951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ZA"/>
          </a:p>
        </p:txBody>
      </p:sp>
      <p:pic>
        <p:nvPicPr>
          <p:cNvPr id="55" name="Picture 5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86583" y="6263495"/>
            <a:ext cx="857256" cy="597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" name="Isosceles Triangle 55"/>
          <p:cNvSpPr/>
          <p:nvPr/>
        </p:nvSpPr>
        <p:spPr>
          <a:xfrm rot="9406297" flipV="1">
            <a:off x="-812426" y="5751516"/>
            <a:ext cx="2258237" cy="1644646"/>
          </a:xfrm>
          <a:prstGeom prst="triangle">
            <a:avLst>
              <a:gd name="adj" fmla="val 4951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ZA"/>
          </a:p>
        </p:txBody>
      </p:sp>
      <p:pic>
        <p:nvPicPr>
          <p:cNvPr id="57" name="Picture 5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597" y="6341351"/>
            <a:ext cx="992330" cy="46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TextBox 28"/>
          <p:cNvSpPr txBox="1"/>
          <p:nvPr/>
        </p:nvSpPr>
        <p:spPr>
          <a:xfrm>
            <a:off x="6665928" y="4243526"/>
            <a:ext cx="1771871" cy="1021556"/>
          </a:xfrm>
          <a:prstGeom prst="roundRect">
            <a:avLst/>
          </a:prstGeom>
          <a:solidFill>
            <a:srgbClr val="FFFFCC"/>
          </a:solidFill>
          <a:ln w="28575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dirty="0"/>
              <a:t>I</a:t>
            </a:r>
            <a:r>
              <a:rPr lang="en-ZA" dirty="0" smtClean="0"/>
              <a:t>naugural COPA:</a:t>
            </a:r>
          </a:p>
          <a:p>
            <a:pPr algn="ctr"/>
            <a:endParaRPr lang="en-ZA" dirty="0" smtClean="0"/>
          </a:p>
          <a:p>
            <a:pPr algn="ctr"/>
            <a:r>
              <a:rPr lang="en-ZA" dirty="0" smtClean="0"/>
              <a:t>28</a:t>
            </a:r>
            <a:r>
              <a:rPr lang="en-ZA" baseline="30000" dirty="0" smtClean="0"/>
              <a:t>th</a:t>
            </a:r>
            <a:r>
              <a:rPr lang="en-ZA" dirty="0" smtClean="0"/>
              <a:t> May 2015</a:t>
            </a:r>
            <a:endParaRPr lang="en-ZA" dirty="0"/>
          </a:p>
        </p:txBody>
      </p:sp>
      <p:sp>
        <p:nvSpPr>
          <p:cNvPr id="59" name="TextBox 29"/>
          <p:cNvSpPr txBox="1"/>
          <p:nvPr/>
        </p:nvSpPr>
        <p:spPr>
          <a:xfrm>
            <a:off x="34899" y="4364865"/>
            <a:ext cx="3135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lnSpc>
                <a:spcPct val="150000"/>
              </a:lnSpc>
              <a:tabLst>
                <a:tab pos="2865755" algn="ctr"/>
                <a:tab pos="5731510" algn="r"/>
                <a:tab pos="457200" algn="l"/>
              </a:tabLst>
            </a:pPr>
            <a:r>
              <a:rPr lang="en-ZA" sz="1600" i="1" dirty="0">
                <a:solidFill>
                  <a:srgbClr val="FFFF00"/>
                </a:solidFill>
                <a:ea typeface="Times New Roman"/>
                <a:cs typeface="Times New Roman"/>
              </a:rPr>
              <a:t>The COPA terminates its </a:t>
            </a:r>
            <a:r>
              <a:rPr lang="en-ZA" sz="1600" i="1" dirty="0" smtClean="0">
                <a:solidFill>
                  <a:srgbClr val="FFFF00"/>
                </a:solidFill>
                <a:ea typeface="Times New Roman"/>
                <a:cs typeface="Times New Roman"/>
              </a:rPr>
              <a:t>existence</a:t>
            </a:r>
          </a:p>
          <a:p>
            <a:pPr marL="228600" lvl="0" indent="-228600">
              <a:lnSpc>
                <a:spcPct val="150000"/>
              </a:lnSpc>
              <a:tabLst>
                <a:tab pos="2865755" algn="ctr"/>
                <a:tab pos="5731510" algn="r"/>
                <a:tab pos="457200" algn="l"/>
              </a:tabLst>
            </a:pPr>
            <a:r>
              <a:rPr lang="en-ZA" sz="1600" i="1" dirty="0" smtClean="0">
                <a:solidFill>
                  <a:srgbClr val="FFFF00"/>
                </a:solidFill>
                <a:ea typeface="Times New Roman"/>
                <a:cs typeface="Times New Roman"/>
              </a:rPr>
              <a:t>when the </a:t>
            </a:r>
            <a:r>
              <a:rPr lang="en-ZA" sz="1600" i="1" dirty="0">
                <a:solidFill>
                  <a:srgbClr val="FFFF00"/>
                </a:solidFill>
                <a:ea typeface="Times New Roman"/>
                <a:cs typeface="Times New Roman"/>
              </a:rPr>
              <a:t>members </a:t>
            </a:r>
            <a:r>
              <a:rPr lang="en-ZA" sz="1600" i="1" dirty="0" smtClean="0">
                <a:solidFill>
                  <a:srgbClr val="FFFF00"/>
                </a:solidFill>
                <a:ea typeface="Times New Roman"/>
                <a:cs typeface="Times New Roman"/>
              </a:rPr>
              <a:t>decide </a:t>
            </a:r>
            <a:r>
              <a:rPr lang="en-ZA" sz="1600" i="1" dirty="0">
                <a:solidFill>
                  <a:srgbClr val="FFFF00"/>
                </a:solidFill>
                <a:ea typeface="Times New Roman"/>
                <a:cs typeface="Times New Roman"/>
              </a:rPr>
              <a:t>that it </a:t>
            </a:r>
            <a:r>
              <a:rPr lang="en-ZA" sz="1600" i="1" dirty="0" smtClean="0">
                <a:solidFill>
                  <a:srgbClr val="FFFF00"/>
                </a:solidFill>
                <a:ea typeface="Times New Roman"/>
                <a:cs typeface="Times New Roman"/>
              </a:rPr>
              <a:t>is</a:t>
            </a:r>
          </a:p>
          <a:p>
            <a:pPr marL="228600" lvl="0" indent="-228600">
              <a:lnSpc>
                <a:spcPct val="150000"/>
              </a:lnSpc>
              <a:tabLst>
                <a:tab pos="2865755" algn="ctr"/>
                <a:tab pos="5731510" algn="r"/>
                <a:tab pos="457200" algn="l"/>
              </a:tabLst>
            </a:pPr>
            <a:r>
              <a:rPr lang="en-ZA" sz="1600" i="1" dirty="0" smtClean="0">
                <a:solidFill>
                  <a:srgbClr val="FFFF00"/>
                </a:solidFill>
                <a:ea typeface="Times New Roman"/>
                <a:cs typeface="Times New Roman"/>
              </a:rPr>
              <a:t>no longer </a:t>
            </a:r>
            <a:r>
              <a:rPr lang="en-ZA" sz="1600" i="1" dirty="0">
                <a:solidFill>
                  <a:srgbClr val="FFFF00"/>
                </a:solidFill>
                <a:ea typeface="Times New Roman"/>
                <a:cs typeface="Times New Roman"/>
              </a:rPr>
              <a:t>needed.</a:t>
            </a:r>
          </a:p>
        </p:txBody>
      </p:sp>
    </p:spTree>
    <p:extLst>
      <p:ext uri="{BB962C8B-B14F-4D97-AF65-F5344CB8AC3E}">
        <p14:creationId xmlns:p14="http://schemas.microsoft.com/office/powerpoint/2010/main" xmlns="" val="13316628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6735</TotalTime>
  <Words>484</Words>
  <Application>Microsoft Office PowerPoint</Application>
  <PresentationFormat>On-screen Show (4:3)</PresentationFormat>
  <Paragraphs>166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Theme3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tbotha</dc:creator>
  <cp:lastModifiedBy>abanyini</cp:lastModifiedBy>
  <cp:revision>744</cp:revision>
  <cp:lastPrinted>2013-02-07T14:03:57Z</cp:lastPrinted>
  <dcterms:created xsi:type="dcterms:W3CDTF">2012-08-02T11:34:04Z</dcterms:created>
  <dcterms:modified xsi:type="dcterms:W3CDTF">2015-05-11T11:44:55Z</dcterms:modified>
</cp:coreProperties>
</file>