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0" r:id="rId3"/>
    <p:sldId id="314" r:id="rId4"/>
    <p:sldId id="315" r:id="rId5"/>
    <p:sldId id="332" r:id="rId6"/>
    <p:sldId id="335" r:id="rId7"/>
    <p:sldId id="334" r:id="rId8"/>
    <p:sldId id="316" r:id="rId9"/>
    <p:sldId id="307" r:id="rId10"/>
  </p:sldIdLst>
  <p:sldSz cx="10907713" cy="77755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6B7"/>
    <a:srgbClr val="FFFFFF"/>
    <a:srgbClr val="B9A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378" y="48"/>
      </p:cViewPr>
      <p:guideLst>
        <p:guide orient="horz" pos="2449"/>
        <p:guide pos="34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24C98-64A3-4DD8-8267-69B975D8929F}" type="datetimeFigureOut">
              <a:rPr lang="en-ZA" smtClean="0"/>
              <a:t>2017/03/29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8001C-7AAF-49F0-B63C-174BFF13A1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366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F9E42-EDEE-4F9C-88D7-07A3D96597E1}" type="datetimeFigureOut">
              <a:rPr lang="en-ZA" smtClean="0"/>
              <a:t>2017/03/29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143000"/>
            <a:ext cx="4330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1E6CD-8445-428E-B279-CD88061ACC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858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E6CD-8445-428E-B279-CD88061ACC92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64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E6CD-8445-428E-B279-CD88061ACC92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080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"/>
            <a:ext cx="10908000" cy="7774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3062" y="125725"/>
            <a:ext cx="4812637" cy="1756800"/>
          </a:xfrm>
        </p:spPr>
        <p:txBody>
          <a:bodyPr lIns="0" rIns="0" anchor="b" anchorCtr="0">
            <a:noAutofit/>
          </a:bodyPr>
          <a:lstStyle>
            <a:lvl1pPr algn="r">
              <a:defRPr sz="2600" cap="all" baseline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Rectangle 7"/>
          <p:cNvSpPr/>
          <p:nvPr userDrawn="1"/>
        </p:nvSpPr>
        <p:spPr>
          <a:xfrm>
            <a:off x="0" y="2152891"/>
            <a:ext cx="5453063" cy="173489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577" y="2311676"/>
            <a:ext cx="4660778" cy="1431523"/>
          </a:xfrm>
          <a:noFill/>
        </p:spPr>
        <p:txBody>
          <a:bodyPr lIns="0" r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996664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582245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529810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905700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65193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295430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2"/>
            <a:ext cx="10907997" cy="7774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2" y="185195"/>
            <a:ext cx="4789487" cy="1757481"/>
          </a:xfrm>
        </p:spPr>
        <p:txBody>
          <a:bodyPr lIns="0" rIns="0" anchor="b">
            <a:normAutofit/>
          </a:bodyPr>
          <a:lstStyle>
            <a:lvl1pPr algn="r">
              <a:defRPr sz="26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47549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798157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"/>
            <a:ext cx="10907999" cy="7774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2" y="185195"/>
            <a:ext cx="4789487" cy="1757481"/>
          </a:xfrm>
        </p:spPr>
        <p:txBody>
          <a:bodyPr lIns="0" rIns="0" anchor="b">
            <a:normAutofit/>
          </a:bodyPr>
          <a:lstStyle>
            <a:lvl1pPr algn="r">
              <a:defRPr sz="26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061" y="2173721"/>
            <a:ext cx="4789487" cy="170090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24404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2"/>
            <a:ext cx="10907997" cy="7774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2" y="185195"/>
            <a:ext cx="4789487" cy="1757481"/>
          </a:xfrm>
        </p:spPr>
        <p:txBody>
          <a:bodyPr lIns="0" rIns="0" anchor="b">
            <a:normAutofit/>
          </a:bodyPr>
          <a:lstStyle>
            <a:lvl1pPr algn="r">
              <a:defRPr sz="26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061" y="2173721"/>
            <a:ext cx="4789487" cy="170090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11974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2"/>
            <a:ext cx="10907997" cy="7774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2" y="185195"/>
            <a:ext cx="4789487" cy="1757481"/>
          </a:xfrm>
        </p:spPr>
        <p:txBody>
          <a:bodyPr lIns="0" rIns="0" anchor="b">
            <a:normAutofit/>
          </a:bodyPr>
          <a:lstStyle>
            <a:lvl1pPr algn="r">
              <a:defRPr sz="26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061" y="2173721"/>
            <a:ext cx="4789487" cy="170090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91653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2"/>
            <a:ext cx="10907997" cy="7774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2" y="185195"/>
            <a:ext cx="4789487" cy="1757481"/>
          </a:xfrm>
        </p:spPr>
        <p:txBody>
          <a:bodyPr lIns="0" rIns="0" anchor="b">
            <a:normAutofit/>
          </a:bodyPr>
          <a:lstStyle>
            <a:lvl1pPr algn="r">
              <a:defRPr sz="26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061" y="2173721"/>
            <a:ext cx="4789487" cy="170090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912187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"/>
            <a:ext cx="10907999" cy="7774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2" y="185195"/>
            <a:ext cx="4789487" cy="1757481"/>
          </a:xfrm>
        </p:spPr>
        <p:txBody>
          <a:bodyPr lIns="0" rIns="0" anchor="b">
            <a:normAutofit/>
          </a:bodyPr>
          <a:lstStyle>
            <a:lvl1pPr algn="r">
              <a:defRPr sz="2600" cap="all" baseline="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3061" y="2173721"/>
            <a:ext cx="4789487" cy="170090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300948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68756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6581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"/>
            <a:ext cx="10908000" cy="77748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585" y="104173"/>
            <a:ext cx="9780607" cy="13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585" y="1770927"/>
            <a:ext cx="9872703" cy="5435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13180" y="7185600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9037" y="718365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ZA" smtClean="0"/>
              <a:t>Shane Durapraj Orientation to MOSH principles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185600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C47AA-8512-4455-8164-2D458966383D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48172" y="7185739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>
                <a:solidFill>
                  <a:schemeClr val="accent1"/>
                </a:solidFill>
              </a:rPr>
              <a:t>PAGE</a:t>
            </a:r>
            <a:endParaRPr lang="en-ZA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0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4" r:id="rId6"/>
    <p:sldLayoutId id="2147483675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6" r:id="rId16"/>
  </p:sldLayoutIdLst>
  <p:transition spd="slow">
    <p:push dir="u"/>
  </p:transition>
  <p:timing>
    <p:tnLst>
      <p:par>
        <p:cTn id="1" dur="indefinite" restart="never" nodeType="tmRoot"/>
      </p:par>
    </p:tnLst>
  </p:timing>
  <p:hf hdr="0"/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35" userDrawn="1">
          <p15:clr>
            <a:srgbClr val="F26B43"/>
          </p15:clr>
        </p15:guide>
        <p15:guide id="2" pos="292" userDrawn="1">
          <p15:clr>
            <a:srgbClr val="F26B43"/>
          </p15:clr>
        </p15:guide>
        <p15:guide id="3" pos="6569" userDrawn="1">
          <p15:clr>
            <a:srgbClr val="F26B43"/>
          </p15:clr>
        </p15:guide>
        <p15:guide id="4" orient="horz" pos="2449" userDrawn="1">
          <p15:clr>
            <a:srgbClr val="F26B43"/>
          </p15:clr>
        </p15:guide>
        <p15:guide id="5" orient="horz" pos="294" userDrawn="1">
          <p15:clr>
            <a:srgbClr val="F26B43"/>
          </p15:clr>
        </p15:guide>
        <p15:guide id="6" orient="horz" pos="4604" userDrawn="1">
          <p15:clr>
            <a:srgbClr val="F26B43"/>
          </p15:clr>
        </p15:guide>
        <p15:guide id="7" orient="horz" pos="583" userDrawn="1">
          <p15:clr>
            <a:srgbClr val="F26B43"/>
          </p15:clr>
        </p15:guide>
        <p15:guide id="8" pos="408" userDrawn="1">
          <p15:clr>
            <a:srgbClr val="F26B43"/>
          </p15:clr>
        </p15:guide>
        <p15:guide id="9" pos="6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durapraj@chamberofmines.org.za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027" y="5809743"/>
            <a:ext cx="1493523" cy="1063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Simple VS FULL </a:t>
            </a:r>
            <a:br>
              <a:rPr lang="en-ZA" dirty="0" smtClean="0"/>
            </a:br>
            <a:r>
              <a:rPr lang="en-ZA" dirty="0" smtClean="0"/>
              <a:t>LEADING PRACTICE</a:t>
            </a:r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30" y="2309101"/>
            <a:ext cx="5663070" cy="1431523"/>
          </a:xfrm>
        </p:spPr>
        <p:txBody>
          <a:bodyPr>
            <a:normAutofit/>
          </a:bodyPr>
          <a:lstStyle/>
          <a:p>
            <a:r>
              <a:rPr lang="en-ZA" sz="2200" b="1" dirty="0" smtClean="0">
                <a:latin typeface="Garamond" panose="02020404030301010803" pitchFamily="18" charset="0"/>
              </a:rPr>
              <a:t>Shane </a:t>
            </a:r>
            <a:r>
              <a:rPr lang="en-ZA" sz="2200" b="1" dirty="0" err="1" smtClean="0">
                <a:latin typeface="Garamond" panose="02020404030301010803" pitchFamily="18" charset="0"/>
              </a:rPr>
              <a:t>Durapraj</a:t>
            </a:r>
            <a:endParaRPr lang="en-ZA" sz="2200" b="1" dirty="0" smtClean="0">
              <a:latin typeface="Garamond" panose="02020404030301010803" pitchFamily="18" charset="0"/>
            </a:endParaRPr>
          </a:p>
          <a:p>
            <a:r>
              <a:rPr lang="en-ZA" sz="2200" b="1" dirty="0" smtClean="0">
                <a:latin typeface="Garamond" panose="02020404030301010803" pitchFamily="18" charset="0"/>
              </a:rPr>
              <a:t>MOSH FOG Adoption Team Manager Presentation to MOSH FOG Industry Team</a:t>
            </a:r>
            <a:endParaRPr lang="en-ZA" sz="2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nature of the delivery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2</a:t>
            </a:fld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97325" y="1328057"/>
            <a:ext cx="3400618" cy="1734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1. </a:t>
            </a:r>
            <a:r>
              <a:rPr lang="en-ZA" b="1" dirty="0" smtClean="0">
                <a:solidFill>
                  <a:schemeClr val="tx1"/>
                </a:solidFill>
              </a:rPr>
              <a:t>The Full Leading Practice Adoption Process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0072" y="2859316"/>
            <a:ext cx="3379287" cy="17064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2. </a:t>
            </a:r>
            <a:r>
              <a:rPr lang="en-ZA" b="1" dirty="0" smtClean="0">
                <a:solidFill>
                  <a:schemeClr val="tx1"/>
                </a:solidFill>
              </a:rPr>
              <a:t>The Simple Leading Practice Adoption Process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23328" y="4281714"/>
            <a:ext cx="3451415" cy="16110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3. Criteria for defining SLP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45826" y="5457371"/>
            <a:ext cx="3461888" cy="16836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4</a:t>
            </a:r>
            <a:r>
              <a:rPr lang="en-ZA" b="1" dirty="0" smtClean="0">
                <a:solidFill>
                  <a:schemeClr val="tx1"/>
                </a:solidFill>
              </a:rPr>
              <a:t>. </a:t>
            </a:r>
            <a:r>
              <a:rPr lang="en-ZA" b="1" dirty="0" smtClean="0">
                <a:solidFill>
                  <a:schemeClr val="tx1"/>
                </a:solidFill>
              </a:rPr>
              <a:t>The </a:t>
            </a:r>
            <a:r>
              <a:rPr lang="en-ZA" b="1" dirty="0" smtClean="0">
                <a:solidFill>
                  <a:schemeClr val="tx1"/>
                </a:solidFill>
              </a:rPr>
              <a:t>major differences</a:t>
            </a:r>
            <a:endParaRPr lang="en-Z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87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1618527"/>
            <a:ext cx="10580913" cy="5435881"/>
          </a:xfrm>
        </p:spPr>
        <p:txBody>
          <a:bodyPr>
            <a:normAutofit lnSpcReduction="10000"/>
          </a:bodyPr>
          <a:lstStyle/>
          <a:p>
            <a:r>
              <a:rPr lang="en-ZA" sz="1800" dirty="0"/>
              <a:t>3 </a:t>
            </a:r>
            <a:r>
              <a:rPr lang="en-ZA" sz="1800" dirty="0" smtClean="0"/>
              <a:t>legs to a leading practice -</a:t>
            </a:r>
            <a:r>
              <a:rPr lang="en-ZA" sz="1800" b="1" dirty="0" smtClean="0">
                <a:solidFill>
                  <a:srgbClr val="FF0000"/>
                </a:solidFill>
              </a:rPr>
              <a:t> </a:t>
            </a:r>
            <a:r>
              <a:rPr lang="en-ZA" sz="1800" b="1" dirty="0">
                <a:solidFill>
                  <a:srgbClr val="FF0000"/>
                </a:solidFill>
              </a:rPr>
              <a:t>technical, leadership behaviour and behavioural </a:t>
            </a:r>
            <a:r>
              <a:rPr lang="en-ZA" sz="1800" b="1" dirty="0" smtClean="0">
                <a:solidFill>
                  <a:srgbClr val="FF0000"/>
                </a:solidFill>
              </a:rPr>
              <a:t>communication</a:t>
            </a:r>
          </a:p>
          <a:p>
            <a:endParaRPr lang="en-ZA" sz="1800" b="1" dirty="0">
              <a:solidFill>
                <a:srgbClr val="FF0000"/>
              </a:solidFill>
            </a:endParaRPr>
          </a:p>
          <a:p>
            <a:r>
              <a:rPr lang="en-ZA" sz="1800" dirty="0" smtClean="0"/>
              <a:t>The System is designed to facilitate </a:t>
            </a:r>
            <a:r>
              <a:rPr lang="en-ZA" sz="1800" b="1" dirty="0" smtClean="0"/>
              <a:t>eager adoption</a:t>
            </a:r>
            <a:r>
              <a:rPr lang="en-ZA" sz="1800" dirty="0" smtClean="0"/>
              <a:t> as opposed to </a:t>
            </a:r>
            <a:r>
              <a:rPr lang="en-ZA" sz="1800" b="1" dirty="0" smtClean="0"/>
              <a:t>reluctant compliance</a:t>
            </a:r>
          </a:p>
          <a:p>
            <a:endParaRPr lang="en-ZA" sz="1800" b="1" dirty="0" smtClean="0"/>
          </a:p>
          <a:p>
            <a:r>
              <a:rPr lang="en-ZA" sz="1800" dirty="0" smtClean="0"/>
              <a:t>It is a systematic approach to identify leading practices in health and safety (through pockets of excellence) and helps with their widespread adoption in the industry:</a:t>
            </a:r>
          </a:p>
          <a:p>
            <a:pPr marL="518373" lvl="1" indent="0">
              <a:buNone/>
            </a:pPr>
            <a:r>
              <a:rPr lang="en-ZA" sz="1800" dirty="0" smtClean="0"/>
              <a:t>	</a:t>
            </a:r>
            <a:r>
              <a:rPr lang="en-ZA" sz="1800" i="1" dirty="0" smtClean="0"/>
              <a:t>Right </a:t>
            </a:r>
            <a:r>
              <a:rPr lang="en-ZA" sz="1800" b="1" i="1" dirty="0" smtClean="0"/>
              <a:t>PEOPLE</a:t>
            </a:r>
            <a:r>
              <a:rPr lang="en-ZA" sz="1800" i="1" dirty="0" smtClean="0"/>
              <a:t> receive the right information, </a:t>
            </a:r>
          </a:p>
          <a:p>
            <a:pPr marL="518373" lvl="1" indent="0">
              <a:buNone/>
            </a:pPr>
            <a:r>
              <a:rPr lang="en-ZA" sz="1800" i="1" dirty="0"/>
              <a:t>	</a:t>
            </a:r>
            <a:r>
              <a:rPr lang="en-ZA" sz="1800" i="1" dirty="0" smtClean="0"/>
              <a:t>Right </a:t>
            </a:r>
            <a:r>
              <a:rPr lang="en-ZA" sz="1800" b="1" i="1" dirty="0" smtClean="0"/>
              <a:t>WAY (manner)</a:t>
            </a:r>
            <a:r>
              <a:rPr lang="en-ZA" sz="1800" i="1" dirty="0" smtClean="0"/>
              <a:t>,</a:t>
            </a:r>
          </a:p>
          <a:p>
            <a:pPr marL="518373" lvl="1" indent="0">
              <a:buNone/>
            </a:pPr>
            <a:r>
              <a:rPr lang="en-ZA" sz="1800" i="1" dirty="0"/>
              <a:t>	</a:t>
            </a:r>
            <a:r>
              <a:rPr lang="en-ZA" sz="1800" i="1" dirty="0" smtClean="0"/>
              <a:t>Right </a:t>
            </a:r>
            <a:r>
              <a:rPr lang="en-ZA" sz="1800" b="1" i="1" dirty="0" smtClean="0"/>
              <a:t>TIME</a:t>
            </a:r>
            <a:r>
              <a:rPr lang="en-ZA" sz="1800" i="1" dirty="0" smtClean="0"/>
              <a:t>,</a:t>
            </a:r>
          </a:p>
          <a:p>
            <a:pPr marL="518373" lvl="1" indent="0">
              <a:buNone/>
            </a:pPr>
            <a:r>
              <a:rPr lang="en-ZA" sz="1800" i="1" dirty="0"/>
              <a:t>	</a:t>
            </a:r>
            <a:r>
              <a:rPr lang="en-ZA" sz="1800" i="1" dirty="0" smtClean="0"/>
              <a:t>Right </a:t>
            </a:r>
            <a:r>
              <a:rPr lang="en-ZA" sz="1800" b="1" i="1" dirty="0" smtClean="0"/>
              <a:t>ORGANISATIONAL CLIMATE (context)</a:t>
            </a:r>
          </a:p>
          <a:p>
            <a:pPr marL="518373" lvl="1" indent="0">
              <a:buNone/>
            </a:pPr>
            <a:endParaRPr lang="en-ZA" sz="1800" b="1" dirty="0" smtClean="0"/>
          </a:p>
          <a:p>
            <a:r>
              <a:rPr lang="en-ZA" sz="1800" dirty="0" smtClean="0"/>
              <a:t>It focusses on people issues that may be barriers to effective adoption</a:t>
            </a:r>
          </a:p>
          <a:p>
            <a:endParaRPr lang="en-ZA" sz="1800" dirty="0"/>
          </a:p>
          <a:p>
            <a:r>
              <a:rPr lang="en-ZA" sz="1800" dirty="0" smtClean="0"/>
              <a:t>Ultimate target is </a:t>
            </a:r>
            <a:r>
              <a:rPr lang="en-ZA" sz="1800" b="1" dirty="0" smtClean="0">
                <a:solidFill>
                  <a:srgbClr val="FF0000"/>
                </a:solidFill>
              </a:rPr>
              <a:t>ZERO HARM</a:t>
            </a:r>
          </a:p>
          <a:p>
            <a:endParaRPr lang="en-ZA" sz="1800" b="1" dirty="0" smtClean="0">
              <a:solidFill>
                <a:srgbClr val="FF0000"/>
              </a:solidFill>
            </a:endParaRPr>
          </a:p>
          <a:p>
            <a:r>
              <a:rPr lang="en-ZA" sz="1800" b="1" dirty="0" smtClean="0"/>
              <a:t>Through MOSH</a:t>
            </a:r>
            <a:r>
              <a:rPr lang="en-ZA" sz="1800" dirty="0" smtClean="0"/>
              <a:t>, the COM facilitates the adoption of </a:t>
            </a:r>
            <a:r>
              <a:rPr lang="en-ZA" sz="1800" b="1" dirty="0" smtClean="0"/>
              <a:t>leading practices</a:t>
            </a:r>
            <a:r>
              <a:rPr lang="en-ZA" sz="1800" dirty="0" smtClean="0"/>
              <a:t> to provide industry with the ability to attain behavioural change and help to attain the milestones.</a:t>
            </a:r>
            <a:endParaRPr lang="en-ZA" sz="1800" b="1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3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69037" y="7183658"/>
            <a:ext cx="3975667" cy="413977"/>
          </a:xfrm>
        </p:spPr>
        <p:txBody>
          <a:bodyPr/>
          <a:lstStyle/>
          <a:p>
            <a:r>
              <a:rPr lang="en-ZA" smtClean="0"/>
              <a:t>Shane Durapraj Orientation to MOSH principles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5585" y="104173"/>
            <a:ext cx="9780607" cy="1388962"/>
          </a:xfrm>
        </p:spPr>
        <p:txBody>
          <a:bodyPr/>
          <a:lstStyle/>
          <a:p>
            <a:r>
              <a:rPr lang="en-ZA" dirty="0" smtClean="0"/>
              <a:t>Overview of the Adoption Leading Practice System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758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MOSH Leading Practice Industry interaction 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9037" y="7183658"/>
            <a:ext cx="3938075" cy="413977"/>
          </a:xfrm>
        </p:spPr>
        <p:txBody>
          <a:bodyPr/>
          <a:lstStyle/>
          <a:p>
            <a:r>
              <a:rPr lang="en-ZA" smtClean="0"/>
              <a:t>Shane Durapraj Orientation to MOSH principles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4</a:t>
            </a:fld>
            <a:endParaRPr lang="en-ZA"/>
          </a:p>
        </p:txBody>
      </p:sp>
      <p:grpSp>
        <p:nvGrpSpPr>
          <p:cNvPr id="13" name="Group 12"/>
          <p:cNvGrpSpPr/>
          <p:nvPr/>
        </p:nvGrpSpPr>
        <p:grpSpPr>
          <a:xfrm>
            <a:off x="367324" y="4921248"/>
            <a:ext cx="10126504" cy="2176452"/>
            <a:chOff x="367324" y="4921248"/>
            <a:chExt cx="10126504" cy="2176452"/>
          </a:xfrm>
        </p:grpSpPr>
        <p:sp>
          <p:nvSpPr>
            <p:cNvPr id="27" name="Rounded Rectangle 26"/>
            <p:cNvSpPr/>
            <p:nvPr/>
          </p:nvSpPr>
          <p:spPr>
            <a:xfrm>
              <a:off x="367324" y="5209817"/>
              <a:ext cx="10126504" cy="1887883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Operational</a:t>
              </a:r>
            </a:p>
            <a:p>
              <a:r>
                <a:rPr lang="en-ZA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Impact</a:t>
              </a:r>
              <a:endParaRPr lang="en-ZA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40636" y="5256898"/>
              <a:ext cx="3652160" cy="1770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Mine Adoption Team Manager </a:t>
              </a:r>
            </a:p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Behaviour Plan Overseer?</a:t>
              </a:r>
            </a:p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Mine Teams</a:t>
              </a:r>
            </a:p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Safety and Health Structures</a:t>
              </a:r>
            </a:p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Mine Leadership and Unions</a:t>
              </a:r>
            </a:p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Mine Trainers</a:t>
              </a:r>
              <a:endParaRPr lang="en-ZA" dirty="0">
                <a:solidFill>
                  <a:schemeClr val="bg1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3834495" y="4921248"/>
              <a:ext cx="242205" cy="303987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Up Arrow 20"/>
            <p:cNvSpPr/>
            <p:nvPr/>
          </p:nvSpPr>
          <p:spPr>
            <a:xfrm>
              <a:off x="4233638" y="4921248"/>
              <a:ext cx="251276" cy="274866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 smtClean="0"/>
            </a:p>
            <a:p>
              <a:pPr algn="ctr"/>
              <a:endParaRPr lang="en-ZA" dirty="0"/>
            </a:p>
            <a:p>
              <a:pPr algn="ctr"/>
              <a:endParaRPr lang="en-ZA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8344" y="2998109"/>
            <a:ext cx="10145484" cy="2089147"/>
            <a:chOff x="348344" y="2998109"/>
            <a:chExt cx="10145484" cy="2089147"/>
          </a:xfrm>
        </p:grpSpPr>
        <p:sp>
          <p:nvSpPr>
            <p:cNvPr id="26" name="Rounded Rectangle 25"/>
            <p:cNvSpPr/>
            <p:nvPr/>
          </p:nvSpPr>
          <p:spPr>
            <a:xfrm>
              <a:off x="348344" y="3266716"/>
              <a:ext cx="10145484" cy="182054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Industry </a:t>
              </a:r>
            </a:p>
            <a:p>
              <a:r>
                <a:rPr lang="en-ZA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Execution</a:t>
              </a:r>
              <a:endParaRPr lang="en-ZA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666089" y="3570382"/>
              <a:ext cx="2598063" cy="12337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 smtClean="0">
                  <a:solidFill>
                    <a:schemeClr val="tx1"/>
                  </a:solidFill>
                </a:rPr>
                <a:t>Adoption Team Managers</a:t>
              </a:r>
              <a:endParaRPr lang="en-ZA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79883" y="3309207"/>
              <a:ext cx="3512457" cy="17218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Secretariat</a:t>
              </a:r>
            </a:p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Behaviour Specialist</a:t>
              </a:r>
            </a:p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Principal Adoption Specialist</a:t>
              </a:r>
            </a:p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Monitoring and Evaluation</a:t>
              </a:r>
            </a:p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Administration</a:t>
              </a:r>
            </a:p>
            <a:p>
              <a:pPr algn="ctr"/>
              <a:r>
                <a:rPr lang="en-ZA" b="1" dirty="0" smtClean="0">
                  <a:solidFill>
                    <a:srgbClr val="FF0000"/>
                  </a:solidFill>
                </a:rPr>
                <a:t>Industry Experts</a:t>
              </a:r>
              <a:endParaRPr lang="en-ZA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5269595" y="4033157"/>
              <a:ext cx="710288" cy="263072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3834495" y="3031670"/>
              <a:ext cx="242205" cy="42156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0" name="Up Arrow 29"/>
            <p:cNvSpPr/>
            <p:nvPr/>
          </p:nvSpPr>
          <p:spPr>
            <a:xfrm>
              <a:off x="4272644" y="2998109"/>
              <a:ext cx="234468" cy="438019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 smtClean="0"/>
            </a:p>
            <a:p>
              <a:pPr algn="ctr"/>
              <a:endParaRPr lang="en-ZA" dirty="0"/>
            </a:p>
            <a:p>
              <a:pPr algn="ctr"/>
              <a:endParaRPr lang="en-ZA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1494" y="1664405"/>
            <a:ext cx="10138225" cy="1444503"/>
            <a:chOff x="361494" y="1664405"/>
            <a:chExt cx="10138225" cy="1444503"/>
          </a:xfrm>
        </p:grpSpPr>
        <p:sp>
          <p:nvSpPr>
            <p:cNvPr id="28" name="Rounded Rectangle 27"/>
            <p:cNvSpPr/>
            <p:nvPr/>
          </p:nvSpPr>
          <p:spPr>
            <a:xfrm>
              <a:off x="361494" y="1664405"/>
              <a:ext cx="10138225" cy="1444503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Strategic </a:t>
              </a:r>
            </a:p>
            <a:p>
              <a:r>
                <a:rPr lang="en-ZA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Direction </a:t>
              </a:r>
              <a:endParaRPr lang="en-ZA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24669" y="1799771"/>
              <a:ext cx="1901371" cy="5660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MOSH Task Force</a:t>
              </a:r>
              <a:endParaRPr lang="en-ZA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46079" y="2413000"/>
              <a:ext cx="1901371" cy="5660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Adoption Team Sponsor</a:t>
              </a:r>
              <a:endParaRPr lang="en-ZA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01019" y="2403023"/>
              <a:ext cx="2007516" cy="5724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 smtClean="0">
                  <a:solidFill>
                    <a:schemeClr val="bg1"/>
                  </a:solidFill>
                </a:rPr>
                <a:t>CEO Zero Harm Task Team</a:t>
              </a:r>
              <a:endParaRPr lang="en-ZA" dirty="0">
                <a:solidFill>
                  <a:schemeClr val="bg1"/>
                </a:solidFill>
              </a:endParaRPr>
            </a:p>
          </p:txBody>
        </p:sp>
        <p:sp>
          <p:nvSpPr>
            <p:cNvPr id="8" name="Left-Right-Up Arrow 7"/>
            <p:cNvSpPr/>
            <p:nvPr/>
          </p:nvSpPr>
          <p:spPr>
            <a:xfrm>
              <a:off x="4049518" y="2385761"/>
              <a:ext cx="637210" cy="473420"/>
            </a:xfrm>
            <a:prstGeom prst="leftRight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25" name="Rounded Rectangle 24"/>
          <p:cNvSpPr/>
          <p:nvPr/>
        </p:nvSpPr>
        <p:spPr>
          <a:xfrm>
            <a:off x="6763658" y="5842003"/>
            <a:ext cx="2772234" cy="587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FF0000"/>
                </a:solidFill>
              </a:rPr>
              <a:t>MOSH Industry Team</a:t>
            </a:r>
          </a:p>
          <a:p>
            <a:pPr algn="ctr"/>
            <a:r>
              <a:rPr lang="en-ZA" dirty="0" smtClean="0">
                <a:solidFill>
                  <a:schemeClr val="bg1"/>
                </a:solidFill>
              </a:rPr>
              <a:t>COPA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7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948" y="1144279"/>
            <a:ext cx="10907713" cy="68130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95000"/>
                  <a:alpha val="49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1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58384" y="1144279"/>
            <a:ext cx="8293623" cy="431867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10">
              <a:solidFill>
                <a:prstClr val="white"/>
              </a:solidFill>
            </a:endParaRPr>
          </a:p>
        </p:txBody>
      </p:sp>
      <p:sp>
        <p:nvSpPr>
          <p:cNvPr id="127" name="Freeform 28"/>
          <p:cNvSpPr>
            <a:spLocks noEditPoints="1"/>
          </p:cNvSpPr>
          <p:nvPr/>
        </p:nvSpPr>
        <p:spPr bwMode="auto">
          <a:xfrm rot="5400000" flipH="1">
            <a:off x="941058" y="3713006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FFC00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28" name="Freeform 28"/>
          <p:cNvSpPr>
            <a:spLocks noEditPoints="1"/>
          </p:cNvSpPr>
          <p:nvPr/>
        </p:nvSpPr>
        <p:spPr bwMode="auto">
          <a:xfrm rot="16200000" flipH="1">
            <a:off x="3428001" y="3530625"/>
            <a:ext cx="2281695" cy="1224902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0070C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29" name="Freeform 28"/>
          <p:cNvSpPr>
            <a:spLocks noEditPoints="1"/>
          </p:cNvSpPr>
          <p:nvPr/>
        </p:nvSpPr>
        <p:spPr bwMode="auto">
          <a:xfrm rot="16200000" flipH="1">
            <a:off x="3428000" y="4770833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0" name="Freeform 28"/>
          <p:cNvSpPr>
            <a:spLocks noEditPoints="1"/>
          </p:cNvSpPr>
          <p:nvPr/>
        </p:nvSpPr>
        <p:spPr bwMode="auto">
          <a:xfrm flipH="1">
            <a:off x="1661498" y="5488257"/>
            <a:ext cx="2281695" cy="1224902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2" name="Freeform 28"/>
          <p:cNvSpPr>
            <a:spLocks noEditPoints="1"/>
          </p:cNvSpPr>
          <p:nvPr/>
        </p:nvSpPr>
        <p:spPr bwMode="auto">
          <a:xfrm rot="16200000" flipH="1">
            <a:off x="3427999" y="2247290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1" name="Freeform 28"/>
          <p:cNvSpPr>
            <a:spLocks noEditPoints="1"/>
          </p:cNvSpPr>
          <p:nvPr/>
        </p:nvSpPr>
        <p:spPr bwMode="auto">
          <a:xfrm rot="5400000" flipH="1">
            <a:off x="946786" y="4946044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3" name="Freeform 28"/>
          <p:cNvSpPr>
            <a:spLocks noEditPoints="1"/>
          </p:cNvSpPr>
          <p:nvPr/>
        </p:nvSpPr>
        <p:spPr bwMode="auto">
          <a:xfrm flipH="1">
            <a:off x="2923501" y="5500136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4" name="Freeform 28"/>
          <p:cNvSpPr>
            <a:spLocks noEditPoints="1"/>
          </p:cNvSpPr>
          <p:nvPr/>
        </p:nvSpPr>
        <p:spPr bwMode="auto">
          <a:xfrm rot="5400000" flipH="1">
            <a:off x="926378" y="2479968"/>
            <a:ext cx="2281695" cy="1224902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102423" y="5878126"/>
            <a:ext cx="477212" cy="4772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783" tIns="40891" rIns="81783" bIns="40891" rtlCol="0" anchor="ctr"/>
          <a:lstStyle/>
          <a:p>
            <a:pPr algn="ctr"/>
            <a:endParaRPr lang="en-US" sz="1610">
              <a:solidFill>
                <a:prstClr val="white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330239" y="3331780"/>
            <a:ext cx="477212" cy="4772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7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 rot="5400000" flipH="1">
            <a:off x="4725117" y="2463352"/>
            <a:ext cx="2281695" cy="1224902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FFC00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 flipH="1">
            <a:off x="4181484" y="1720083"/>
            <a:ext cx="2281695" cy="1224902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00206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30239" y="5862102"/>
            <a:ext cx="477212" cy="4772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5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4" name="Freeform 28"/>
          <p:cNvSpPr>
            <a:spLocks noEditPoints="1"/>
          </p:cNvSpPr>
          <p:nvPr/>
        </p:nvSpPr>
        <p:spPr bwMode="auto">
          <a:xfrm rot="5400000" flipH="1">
            <a:off x="4713900" y="4979504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5" name="Freeform 28"/>
          <p:cNvSpPr>
            <a:spLocks noEditPoints="1"/>
          </p:cNvSpPr>
          <p:nvPr/>
        </p:nvSpPr>
        <p:spPr bwMode="auto">
          <a:xfrm flipH="1">
            <a:off x="5466805" y="5497124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FFC00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6" name="Freeform 28"/>
          <p:cNvSpPr>
            <a:spLocks noEditPoints="1"/>
          </p:cNvSpPr>
          <p:nvPr/>
        </p:nvSpPr>
        <p:spPr bwMode="auto">
          <a:xfrm flipH="1">
            <a:off x="6711091" y="5497124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7" name="Freeform 28"/>
          <p:cNvSpPr>
            <a:spLocks noEditPoints="1"/>
          </p:cNvSpPr>
          <p:nvPr/>
        </p:nvSpPr>
        <p:spPr bwMode="auto">
          <a:xfrm rot="16200000" flipH="1">
            <a:off x="7230064" y="4761664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0070C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8" name="Freeform 28"/>
          <p:cNvSpPr>
            <a:spLocks noEditPoints="1"/>
          </p:cNvSpPr>
          <p:nvPr/>
        </p:nvSpPr>
        <p:spPr bwMode="auto">
          <a:xfrm rot="16200000" flipH="1">
            <a:off x="7241279" y="3514246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3" name="Freeform 28"/>
          <p:cNvSpPr>
            <a:spLocks noEditPoints="1"/>
          </p:cNvSpPr>
          <p:nvPr/>
        </p:nvSpPr>
        <p:spPr bwMode="auto">
          <a:xfrm rot="5400000" flipH="1">
            <a:off x="4725117" y="3724173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40" name="Freeform 28"/>
          <p:cNvSpPr>
            <a:spLocks noEditPoints="1"/>
          </p:cNvSpPr>
          <p:nvPr/>
        </p:nvSpPr>
        <p:spPr bwMode="auto">
          <a:xfrm rot="16200000" flipH="1">
            <a:off x="7241279" y="2253447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00206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26307" y="4615116"/>
            <a:ext cx="477212" cy="477212"/>
          </a:xfrm>
          <a:prstGeom prst="ellipse">
            <a:avLst/>
          </a:prstGeom>
          <a:solidFill>
            <a:srgbClr val="0070C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6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27357" y="2100069"/>
            <a:ext cx="477212" cy="477212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9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34490" y="3372787"/>
            <a:ext cx="477212" cy="4772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10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06351" y="4615116"/>
            <a:ext cx="477212" cy="4772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11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651522" y="5881253"/>
            <a:ext cx="477212" cy="477212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12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890039" y="5883189"/>
            <a:ext cx="477212" cy="4772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783" tIns="40891" rIns="81783" bIns="40891" rtlCol="0" anchor="ctr"/>
          <a:lstStyle/>
          <a:p>
            <a:pPr algn="ctr"/>
            <a:endParaRPr lang="en-US" sz="161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8143520" y="4604847"/>
            <a:ext cx="477212" cy="4772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14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8143520" y="3344048"/>
            <a:ext cx="477212" cy="477212"/>
          </a:xfrm>
          <a:prstGeom prst="ellipse">
            <a:avLst/>
          </a:prstGeom>
          <a:solidFill>
            <a:srgbClr val="00206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15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8159309" y="2101739"/>
            <a:ext cx="477212" cy="477212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16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1821646" y="2134237"/>
            <a:ext cx="477212" cy="4772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783" tIns="40891" rIns="81783" bIns="40891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1450" y="1907082"/>
            <a:ext cx="1408148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Facilitate the adoption decision/ process</a:t>
            </a:r>
            <a:endParaRPr lang="en-US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32" y="4389008"/>
            <a:ext cx="2260500" cy="956564"/>
            <a:chOff x="57132" y="4389008"/>
            <a:chExt cx="2260500" cy="956564"/>
          </a:xfrm>
          <a:solidFill>
            <a:schemeClr val="accent2"/>
          </a:solidFill>
        </p:grpSpPr>
        <p:sp>
          <p:nvSpPr>
            <p:cNvPr id="41" name="Oval 40"/>
            <p:cNvSpPr/>
            <p:nvPr/>
          </p:nvSpPr>
          <p:spPr>
            <a:xfrm>
              <a:off x="1840420" y="4579695"/>
              <a:ext cx="477212" cy="477212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50800" dir="7560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0891" rIns="0" bIns="40891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7132" y="4389008"/>
              <a:ext cx="1408148" cy="9565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400" spc="50" dirty="0" smtClean="0">
                  <a:ln w="13500">
                    <a:solidFill>
                      <a:srgbClr val="B9A17C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Establish effective mine adoption team</a:t>
              </a:r>
              <a:endParaRPr lang="en-US" sz="1400" spc="50" dirty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411" y="3106389"/>
            <a:ext cx="2252221" cy="956564"/>
            <a:chOff x="65411" y="3106389"/>
            <a:chExt cx="2252221" cy="956564"/>
          </a:xfrm>
        </p:grpSpPr>
        <p:sp>
          <p:nvSpPr>
            <p:cNvPr id="32" name="Oval 31"/>
            <p:cNvSpPr/>
            <p:nvPr/>
          </p:nvSpPr>
          <p:spPr>
            <a:xfrm>
              <a:off x="1840420" y="3350094"/>
              <a:ext cx="477212" cy="47721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50800" dir="7560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0891" rIns="0" bIns="40891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2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5411" y="3106389"/>
              <a:ext cx="1408148" cy="95656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600" spc="50" dirty="0" smtClean="0">
                  <a:ln w="13500">
                    <a:solidFill>
                      <a:srgbClr val="B9A17C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Secure support for adoption</a:t>
              </a:r>
              <a:endParaRPr lang="en-US" sz="1600" spc="50" dirty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27173" y="1882279"/>
            <a:ext cx="2204415" cy="956564"/>
            <a:chOff x="2627173" y="1882279"/>
            <a:chExt cx="2204415" cy="956564"/>
          </a:xfrm>
          <a:solidFill>
            <a:schemeClr val="accent2"/>
          </a:solidFill>
        </p:grpSpPr>
        <p:sp>
          <p:nvSpPr>
            <p:cNvPr id="43" name="Oval 42"/>
            <p:cNvSpPr/>
            <p:nvPr/>
          </p:nvSpPr>
          <p:spPr>
            <a:xfrm>
              <a:off x="4354376" y="2100069"/>
              <a:ext cx="477212" cy="477212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50800" dir="7560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0891" rIns="0" bIns="40891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8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627173" y="1882279"/>
              <a:ext cx="1372854" cy="9565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20000"/>
            </a:bodyPr>
            <a:lstStyle/>
            <a:p>
              <a:pPr algn="ctr"/>
              <a:r>
                <a:rPr lang="en-US" spc="50" dirty="0" smtClean="0">
                  <a:ln w="13500">
                    <a:solidFill>
                      <a:srgbClr val="B9A17C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Plan and Conduct direct enquiries</a:t>
              </a:r>
              <a:endParaRPr lang="en-US" spc="50" dirty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944" y="5606512"/>
            <a:ext cx="2269688" cy="956564"/>
            <a:chOff x="47944" y="5606512"/>
            <a:chExt cx="2269688" cy="956564"/>
          </a:xfrm>
        </p:grpSpPr>
        <p:sp>
          <p:nvSpPr>
            <p:cNvPr id="139" name="Oval 138"/>
            <p:cNvSpPr/>
            <p:nvPr/>
          </p:nvSpPr>
          <p:spPr>
            <a:xfrm>
              <a:off x="1840420" y="5873981"/>
              <a:ext cx="477212" cy="47721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50800" dir="7560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783" tIns="40891" rIns="81783" bIns="40891" rtlCol="0" anchor="ctr"/>
            <a:lstStyle/>
            <a:p>
              <a:pPr algn="ctr"/>
              <a:r>
                <a:rPr lang="en-US" sz="1600" b="1" dirty="0" smtClean="0">
                  <a:solidFill>
                    <a:prstClr val="white"/>
                  </a:solidFill>
                </a:rPr>
                <a:t>4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7944" y="5606512"/>
              <a:ext cx="1408148" cy="9565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pc="50" dirty="0" smtClean="0">
                  <a:ln w="13500">
                    <a:solidFill>
                      <a:srgbClr val="B9A17C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srgbClr val="FFFFFF">
                      <a:lumMod val="50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Prepare initial plan for adoption</a:t>
              </a:r>
              <a:endParaRPr lang="en-US" spc="50" dirty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69" name="Rounded Rectangle 68"/>
          <p:cNvSpPr/>
          <p:nvPr/>
        </p:nvSpPr>
        <p:spPr>
          <a:xfrm>
            <a:off x="6432884" y="1867332"/>
            <a:ext cx="1368368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pc="50" dirty="0" err="1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Customise</a:t>
            </a:r>
            <a:r>
              <a:rPr lang="en-US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generic LB Plans </a:t>
            </a:r>
            <a:endParaRPr lang="en-US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627173" y="4384411"/>
            <a:ext cx="1369950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Establish effective relationship with COPA</a:t>
            </a:r>
            <a:endParaRPr lang="en-US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627173" y="3152943"/>
            <a:ext cx="1373680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500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Update key stakeholders on process</a:t>
            </a:r>
            <a:endParaRPr lang="en-US" sz="1500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432884" y="3098040"/>
            <a:ext cx="1386970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pc="50" dirty="0" err="1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Customise</a:t>
            </a:r>
            <a:r>
              <a:rPr lang="en-US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generic BC Plans</a:t>
            </a:r>
            <a:endParaRPr lang="en-US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477000" y="6707219"/>
            <a:ext cx="1588512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Initiate baseline monitoring </a:t>
            </a:r>
            <a:r>
              <a:rPr lang="en-US" sz="1600" b="1" spc="50" dirty="0" err="1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programme</a:t>
            </a:r>
            <a:endParaRPr lang="en-US" sz="1600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347013" y="6699343"/>
            <a:ext cx="1679236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500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Develop training and communication material</a:t>
            </a:r>
            <a:endParaRPr lang="en-US" sz="1500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432884" y="4388686"/>
            <a:ext cx="1368368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en-US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Assess risk and develop final LPAG for approval</a:t>
            </a:r>
            <a:endParaRPr lang="en-US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32037" y="5488257"/>
            <a:ext cx="2406311" cy="956564"/>
            <a:chOff x="8132037" y="5488257"/>
            <a:chExt cx="2406311" cy="956564"/>
          </a:xfrm>
        </p:grpSpPr>
        <p:sp>
          <p:nvSpPr>
            <p:cNvPr id="49" name="Oval 48"/>
            <p:cNvSpPr/>
            <p:nvPr/>
          </p:nvSpPr>
          <p:spPr>
            <a:xfrm>
              <a:off x="8132037" y="5862102"/>
              <a:ext cx="477212" cy="4772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01600" dist="50800" dir="7560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0891" rIns="0" bIns="40891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13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9130200" y="5488257"/>
              <a:ext cx="1408148" cy="9565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pc="50" dirty="0" smtClean="0">
                  <a:ln w="13500">
                    <a:solidFill>
                      <a:srgbClr val="B9A17C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Brief and train key persons</a:t>
              </a:r>
              <a:endParaRPr lang="en-US" spc="50" dirty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9128422" y="4382124"/>
            <a:ext cx="1408148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Implement pilot adoption of practice</a:t>
            </a:r>
            <a:endParaRPr lang="en-US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9126350" y="3104372"/>
            <a:ext cx="1408148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en-US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Monitor, evaluate and report on performance</a:t>
            </a:r>
            <a:endParaRPr lang="en-US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126350" y="1865622"/>
            <a:ext cx="1408148" cy="9687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r>
              <a:rPr lang="en-US" spc="50" dirty="0" err="1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Finalise</a:t>
            </a:r>
            <a:r>
              <a:rPr lang="en-US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and implement/</a:t>
            </a:r>
          </a:p>
          <a:p>
            <a:pPr algn="ctr"/>
            <a:r>
              <a:rPr lang="en-US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monitor mine-wide roll-out plan</a:t>
            </a:r>
            <a:endParaRPr lang="en-US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9038" y="7183658"/>
            <a:ext cx="2354464" cy="413977"/>
          </a:xfrm>
        </p:spPr>
        <p:txBody>
          <a:bodyPr/>
          <a:lstStyle/>
          <a:p>
            <a:r>
              <a:rPr lang="en-ZA" smtClean="0"/>
              <a:t>Shane Durapraj Orientation to MOSH principles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5</a:t>
            </a:fld>
            <a:endParaRPr lang="en-ZA"/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555585" y="104173"/>
            <a:ext cx="6470663" cy="1388962"/>
          </a:xfrm>
        </p:spPr>
        <p:txBody>
          <a:bodyPr/>
          <a:lstStyle/>
          <a:p>
            <a:r>
              <a:rPr lang="en-ZA" dirty="0" smtClean="0"/>
              <a:t>Full Leading Practice Adoption steps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839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30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948" y="1144279"/>
            <a:ext cx="10907713" cy="68130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1000">
                <a:schemeClr val="bg1">
                  <a:lumMod val="95000"/>
                  <a:alpha val="49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1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58384" y="1144279"/>
            <a:ext cx="8293623" cy="431867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10">
              <a:solidFill>
                <a:prstClr val="white"/>
              </a:solidFill>
            </a:endParaRPr>
          </a:p>
        </p:txBody>
      </p:sp>
      <p:sp>
        <p:nvSpPr>
          <p:cNvPr id="127" name="Freeform 28"/>
          <p:cNvSpPr>
            <a:spLocks noEditPoints="1"/>
          </p:cNvSpPr>
          <p:nvPr/>
        </p:nvSpPr>
        <p:spPr bwMode="auto">
          <a:xfrm rot="5400000" flipH="1">
            <a:off x="941058" y="3713006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FFC00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28" name="Freeform 28"/>
          <p:cNvSpPr>
            <a:spLocks noEditPoints="1"/>
          </p:cNvSpPr>
          <p:nvPr/>
        </p:nvSpPr>
        <p:spPr bwMode="auto">
          <a:xfrm rot="16200000" flipH="1">
            <a:off x="3428001" y="3530625"/>
            <a:ext cx="2281695" cy="1224902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0070C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29" name="Freeform 28"/>
          <p:cNvSpPr>
            <a:spLocks noEditPoints="1"/>
          </p:cNvSpPr>
          <p:nvPr/>
        </p:nvSpPr>
        <p:spPr bwMode="auto">
          <a:xfrm rot="16200000" flipH="1">
            <a:off x="3428000" y="4770833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0" name="Freeform 28"/>
          <p:cNvSpPr>
            <a:spLocks noEditPoints="1"/>
          </p:cNvSpPr>
          <p:nvPr/>
        </p:nvSpPr>
        <p:spPr bwMode="auto">
          <a:xfrm flipH="1">
            <a:off x="1661498" y="5488257"/>
            <a:ext cx="2281695" cy="1224902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2" name="Freeform 28"/>
          <p:cNvSpPr>
            <a:spLocks noEditPoints="1"/>
          </p:cNvSpPr>
          <p:nvPr/>
        </p:nvSpPr>
        <p:spPr bwMode="auto">
          <a:xfrm rot="16200000" flipH="1">
            <a:off x="3427999" y="2247290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1" name="Freeform 28"/>
          <p:cNvSpPr>
            <a:spLocks noEditPoints="1"/>
          </p:cNvSpPr>
          <p:nvPr/>
        </p:nvSpPr>
        <p:spPr bwMode="auto">
          <a:xfrm rot="5400000" flipH="1">
            <a:off x="946786" y="4946044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3" name="Freeform 28"/>
          <p:cNvSpPr>
            <a:spLocks noEditPoints="1"/>
          </p:cNvSpPr>
          <p:nvPr/>
        </p:nvSpPr>
        <p:spPr bwMode="auto">
          <a:xfrm flipH="1">
            <a:off x="2923501" y="5500136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4" name="Freeform 28"/>
          <p:cNvSpPr>
            <a:spLocks noEditPoints="1"/>
          </p:cNvSpPr>
          <p:nvPr/>
        </p:nvSpPr>
        <p:spPr bwMode="auto">
          <a:xfrm rot="5400000" flipH="1">
            <a:off x="926378" y="2479968"/>
            <a:ext cx="2281695" cy="1224902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102423" y="5878126"/>
            <a:ext cx="477212" cy="4772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783" tIns="40891" rIns="81783" bIns="40891" rtlCol="0" anchor="ctr"/>
          <a:lstStyle/>
          <a:p>
            <a:pPr algn="ctr"/>
            <a:endParaRPr lang="en-US" sz="1610">
              <a:solidFill>
                <a:prstClr val="white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330239" y="3331780"/>
            <a:ext cx="477212" cy="4772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7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 rot="5400000" flipH="1">
            <a:off x="4725117" y="2463352"/>
            <a:ext cx="2281695" cy="1224902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FFC00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 flipH="1">
            <a:off x="4181484" y="1720083"/>
            <a:ext cx="2281695" cy="1224902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00206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30239" y="5862102"/>
            <a:ext cx="477212" cy="4772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5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4" name="Freeform 28"/>
          <p:cNvSpPr>
            <a:spLocks noEditPoints="1"/>
          </p:cNvSpPr>
          <p:nvPr/>
        </p:nvSpPr>
        <p:spPr bwMode="auto">
          <a:xfrm rot="5400000" flipH="1">
            <a:off x="4713900" y="4979504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5" name="Freeform 28"/>
          <p:cNvSpPr>
            <a:spLocks noEditPoints="1"/>
          </p:cNvSpPr>
          <p:nvPr/>
        </p:nvSpPr>
        <p:spPr bwMode="auto">
          <a:xfrm flipH="1">
            <a:off x="5466805" y="5497124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FFC00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6" name="Freeform 28"/>
          <p:cNvSpPr>
            <a:spLocks noEditPoints="1"/>
          </p:cNvSpPr>
          <p:nvPr/>
        </p:nvSpPr>
        <p:spPr bwMode="auto">
          <a:xfrm flipH="1">
            <a:off x="6711091" y="5497124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7" name="Freeform 28"/>
          <p:cNvSpPr>
            <a:spLocks noEditPoints="1"/>
          </p:cNvSpPr>
          <p:nvPr/>
        </p:nvSpPr>
        <p:spPr bwMode="auto">
          <a:xfrm rot="16200000" flipH="1">
            <a:off x="7230064" y="4761664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0070C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8" name="Freeform 28"/>
          <p:cNvSpPr>
            <a:spLocks noEditPoints="1"/>
          </p:cNvSpPr>
          <p:nvPr/>
        </p:nvSpPr>
        <p:spPr bwMode="auto">
          <a:xfrm rot="16200000" flipH="1">
            <a:off x="7241279" y="3514246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33" name="Freeform 28"/>
          <p:cNvSpPr>
            <a:spLocks noEditPoints="1"/>
          </p:cNvSpPr>
          <p:nvPr/>
        </p:nvSpPr>
        <p:spPr bwMode="auto">
          <a:xfrm rot="5400000" flipH="1">
            <a:off x="4725117" y="3724173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40" name="Freeform 28"/>
          <p:cNvSpPr>
            <a:spLocks noEditPoints="1"/>
          </p:cNvSpPr>
          <p:nvPr/>
        </p:nvSpPr>
        <p:spPr bwMode="auto">
          <a:xfrm rot="16200000" flipH="1">
            <a:off x="7241279" y="2253447"/>
            <a:ext cx="2281695" cy="1224903"/>
          </a:xfrm>
          <a:custGeom>
            <a:avLst/>
            <a:gdLst>
              <a:gd name="T0" fmla="*/ 1748 w 1871"/>
              <a:gd name="T1" fmla="*/ 287 h 1020"/>
              <a:gd name="T2" fmla="*/ 1302 w 1871"/>
              <a:gd name="T3" fmla="*/ 287 h 1020"/>
              <a:gd name="T4" fmla="*/ 1286 w 1871"/>
              <a:gd name="T5" fmla="*/ 304 h 1020"/>
              <a:gd name="T6" fmla="*/ 924 w 1871"/>
              <a:gd name="T7" fmla="*/ 299 h 1020"/>
              <a:gd name="T8" fmla="*/ 924 w 1871"/>
              <a:gd name="T9" fmla="*/ 299 h 1020"/>
              <a:gd name="T10" fmla="*/ 844 w 1871"/>
              <a:gd name="T11" fmla="*/ 187 h 1020"/>
              <a:gd name="T12" fmla="*/ 839 w 1871"/>
              <a:gd name="T13" fmla="*/ 182 h 1020"/>
              <a:gd name="T14" fmla="*/ 182 w 1871"/>
              <a:gd name="T15" fmla="*/ 182 h 1020"/>
              <a:gd name="T16" fmla="*/ 182 w 1871"/>
              <a:gd name="T17" fmla="*/ 839 h 1020"/>
              <a:gd name="T18" fmla="*/ 839 w 1871"/>
              <a:gd name="T19" fmla="*/ 839 h 1020"/>
              <a:gd name="T20" fmla="*/ 929 w 1871"/>
              <a:gd name="T21" fmla="*/ 711 h 1020"/>
              <a:gd name="T22" fmla="*/ 1286 w 1871"/>
              <a:gd name="T23" fmla="*/ 716 h 1020"/>
              <a:gd name="T24" fmla="*/ 1302 w 1871"/>
              <a:gd name="T25" fmla="*/ 733 h 1020"/>
              <a:gd name="T26" fmla="*/ 1748 w 1871"/>
              <a:gd name="T27" fmla="*/ 733 h 1020"/>
              <a:gd name="T28" fmla="*/ 1748 w 1871"/>
              <a:gd name="T29" fmla="*/ 287 h 1020"/>
              <a:gd name="T30" fmla="*/ 506 w 1871"/>
              <a:gd name="T31" fmla="*/ 922 h 1020"/>
              <a:gd name="T32" fmla="*/ 96 w 1871"/>
              <a:gd name="T33" fmla="*/ 512 h 1020"/>
              <a:gd name="T34" fmla="*/ 506 w 1871"/>
              <a:gd name="T35" fmla="*/ 102 h 1020"/>
              <a:gd name="T36" fmla="*/ 916 w 1871"/>
              <a:gd name="T37" fmla="*/ 512 h 1020"/>
              <a:gd name="T38" fmla="*/ 506 w 1871"/>
              <a:gd name="T39" fmla="*/ 922 h 1020"/>
              <a:gd name="T40" fmla="*/ 1524 w 1871"/>
              <a:gd name="T41" fmla="*/ 778 h 1020"/>
              <a:gd name="T42" fmla="*/ 1260 w 1871"/>
              <a:gd name="T43" fmla="*/ 514 h 1020"/>
              <a:gd name="T44" fmla="*/ 1524 w 1871"/>
              <a:gd name="T45" fmla="*/ 250 h 1020"/>
              <a:gd name="T46" fmla="*/ 1788 w 1871"/>
              <a:gd name="T47" fmla="*/ 514 h 1020"/>
              <a:gd name="T48" fmla="*/ 1524 w 1871"/>
              <a:gd name="T49" fmla="*/ 77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1" h="1020">
                <a:moveTo>
                  <a:pt x="1748" y="287"/>
                </a:moveTo>
                <a:cubicBezTo>
                  <a:pt x="1625" y="164"/>
                  <a:pt x="1425" y="164"/>
                  <a:pt x="1302" y="287"/>
                </a:cubicBezTo>
                <a:cubicBezTo>
                  <a:pt x="1296" y="293"/>
                  <a:pt x="1291" y="298"/>
                  <a:pt x="1286" y="304"/>
                </a:cubicBezTo>
                <a:cubicBezTo>
                  <a:pt x="1122" y="415"/>
                  <a:pt x="949" y="315"/>
                  <a:pt x="924" y="299"/>
                </a:cubicBezTo>
                <a:cubicBezTo>
                  <a:pt x="924" y="299"/>
                  <a:pt x="924" y="299"/>
                  <a:pt x="924" y="299"/>
                </a:cubicBezTo>
                <a:cubicBezTo>
                  <a:pt x="904" y="259"/>
                  <a:pt x="877" y="221"/>
                  <a:pt x="844" y="187"/>
                </a:cubicBezTo>
                <a:cubicBezTo>
                  <a:pt x="842" y="185"/>
                  <a:pt x="840" y="183"/>
                  <a:pt x="839" y="182"/>
                </a:cubicBezTo>
                <a:cubicBezTo>
                  <a:pt x="657" y="0"/>
                  <a:pt x="363" y="0"/>
                  <a:pt x="182" y="182"/>
                </a:cubicBezTo>
                <a:cubicBezTo>
                  <a:pt x="0" y="363"/>
                  <a:pt x="0" y="657"/>
                  <a:pt x="182" y="839"/>
                </a:cubicBezTo>
                <a:cubicBezTo>
                  <a:pt x="363" y="1020"/>
                  <a:pt x="657" y="1020"/>
                  <a:pt x="839" y="839"/>
                </a:cubicBezTo>
                <a:cubicBezTo>
                  <a:pt x="877" y="800"/>
                  <a:pt x="907" y="757"/>
                  <a:pt x="929" y="711"/>
                </a:cubicBezTo>
                <a:cubicBezTo>
                  <a:pt x="1087" y="607"/>
                  <a:pt x="1252" y="696"/>
                  <a:pt x="1286" y="716"/>
                </a:cubicBezTo>
                <a:cubicBezTo>
                  <a:pt x="1291" y="722"/>
                  <a:pt x="1296" y="727"/>
                  <a:pt x="1302" y="733"/>
                </a:cubicBezTo>
                <a:cubicBezTo>
                  <a:pt x="1425" y="856"/>
                  <a:pt x="1625" y="856"/>
                  <a:pt x="1748" y="733"/>
                </a:cubicBezTo>
                <a:cubicBezTo>
                  <a:pt x="1871" y="610"/>
                  <a:pt x="1871" y="410"/>
                  <a:pt x="1748" y="287"/>
                </a:cubicBezTo>
                <a:close/>
                <a:moveTo>
                  <a:pt x="506" y="922"/>
                </a:moveTo>
                <a:cubicBezTo>
                  <a:pt x="280" y="922"/>
                  <a:pt x="96" y="738"/>
                  <a:pt x="96" y="512"/>
                </a:cubicBezTo>
                <a:cubicBezTo>
                  <a:pt x="96" y="286"/>
                  <a:pt x="280" y="102"/>
                  <a:pt x="506" y="102"/>
                </a:cubicBezTo>
                <a:cubicBezTo>
                  <a:pt x="732" y="102"/>
                  <a:pt x="916" y="286"/>
                  <a:pt x="916" y="512"/>
                </a:cubicBezTo>
                <a:cubicBezTo>
                  <a:pt x="916" y="738"/>
                  <a:pt x="732" y="922"/>
                  <a:pt x="506" y="922"/>
                </a:cubicBezTo>
                <a:close/>
                <a:moveTo>
                  <a:pt x="1524" y="778"/>
                </a:moveTo>
                <a:cubicBezTo>
                  <a:pt x="1378" y="778"/>
                  <a:pt x="1260" y="660"/>
                  <a:pt x="1260" y="514"/>
                </a:cubicBezTo>
                <a:cubicBezTo>
                  <a:pt x="1260" y="368"/>
                  <a:pt x="1378" y="250"/>
                  <a:pt x="1524" y="250"/>
                </a:cubicBezTo>
                <a:cubicBezTo>
                  <a:pt x="1670" y="250"/>
                  <a:pt x="1788" y="368"/>
                  <a:pt x="1788" y="514"/>
                </a:cubicBezTo>
                <a:cubicBezTo>
                  <a:pt x="1788" y="660"/>
                  <a:pt x="1670" y="778"/>
                  <a:pt x="1524" y="778"/>
                </a:cubicBezTo>
                <a:close/>
              </a:path>
            </a:pathLst>
          </a:custGeom>
          <a:solidFill>
            <a:srgbClr val="002060"/>
          </a:solidFill>
          <a:ln w="22225" cap="flat">
            <a:noFill/>
            <a:prstDash val="solid"/>
            <a:miter lim="800000"/>
            <a:headEnd/>
            <a:tailEnd/>
          </a:ln>
          <a:effectLst>
            <a:outerShdw blurRad="38100" dist="25400" dir="7740000" algn="tr" rotWithShape="0">
              <a:prstClr val="black">
                <a:alpha val="40000"/>
              </a:prstClr>
            </a:outerShdw>
          </a:effectLst>
        </p:spPr>
        <p:txBody>
          <a:bodyPr vert="horz" wrap="square" lIns="81783" tIns="40891" rIns="81783" bIns="40891" numCol="1" anchor="t" anchorCtr="0" compatLnSpc="1">
            <a:prstTxWarp prst="textNoShape">
              <a:avLst/>
            </a:prstTxWarp>
          </a:bodyPr>
          <a:lstStyle/>
          <a:p>
            <a:endParaRPr lang="en-US" sz="1610" baseline="-25000" dirty="0">
              <a:solidFill>
                <a:prstClr val="black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26307" y="4615116"/>
            <a:ext cx="477212" cy="477212"/>
          </a:xfrm>
          <a:prstGeom prst="ellipse">
            <a:avLst/>
          </a:prstGeom>
          <a:solidFill>
            <a:srgbClr val="0070C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6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06351" y="4615116"/>
            <a:ext cx="477212" cy="4772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11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651522" y="5881253"/>
            <a:ext cx="477212" cy="477212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12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890039" y="5883189"/>
            <a:ext cx="477212" cy="4772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783" tIns="40891" rIns="81783" bIns="40891" rtlCol="0" anchor="ctr"/>
          <a:lstStyle/>
          <a:p>
            <a:pPr algn="ctr"/>
            <a:endParaRPr lang="en-US" sz="161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8143520" y="4604847"/>
            <a:ext cx="477212" cy="4772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14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8143520" y="3344048"/>
            <a:ext cx="477212" cy="477212"/>
          </a:xfrm>
          <a:prstGeom prst="ellipse">
            <a:avLst/>
          </a:prstGeom>
          <a:solidFill>
            <a:srgbClr val="00206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15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8159309" y="2101739"/>
            <a:ext cx="477212" cy="477212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16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1821646" y="2134237"/>
            <a:ext cx="477212" cy="4772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783" tIns="40891" rIns="81783" bIns="40891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1450" y="1907082"/>
            <a:ext cx="1408148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Facilitate the adoption decision/ process</a:t>
            </a:r>
            <a:endParaRPr lang="en-US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32" y="4389008"/>
            <a:ext cx="2260500" cy="956564"/>
            <a:chOff x="57132" y="4389008"/>
            <a:chExt cx="2260500" cy="956564"/>
          </a:xfrm>
          <a:solidFill>
            <a:schemeClr val="accent2"/>
          </a:solidFill>
        </p:grpSpPr>
        <p:sp>
          <p:nvSpPr>
            <p:cNvPr id="41" name="Oval 40"/>
            <p:cNvSpPr/>
            <p:nvPr/>
          </p:nvSpPr>
          <p:spPr>
            <a:xfrm>
              <a:off x="1840420" y="4579695"/>
              <a:ext cx="477212" cy="477212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50800" dir="7560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0891" rIns="0" bIns="40891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7132" y="4389008"/>
              <a:ext cx="1408148" cy="9565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400" spc="50" dirty="0" smtClean="0">
                  <a:ln w="13500">
                    <a:solidFill>
                      <a:srgbClr val="B9A17C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Establish effective mine adoption team</a:t>
              </a:r>
              <a:endParaRPr lang="en-US" sz="1400" spc="50" dirty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411" y="3106389"/>
            <a:ext cx="2252221" cy="956564"/>
            <a:chOff x="65411" y="3106389"/>
            <a:chExt cx="2252221" cy="956564"/>
          </a:xfrm>
        </p:grpSpPr>
        <p:sp>
          <p:nvSpPr>
            <p:cNvPr id="32" name="Oval 31"/>
            <p:cNvSpPr/>
            <p:nvPr/>
          </p:nvSpPr>
          <p:spPr>
            <a:xfrm>
              <a:off x="1840420" y="3350094"/>
              <a:ext cx="477212" cy="47721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50800" dir="7560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0891" rIns="0" bIns="40891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2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5411" y="3106389"/>
              <a:ext cx="1408148" cy="95656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600" spc="50" dirty="0" smtClean="0">
                  <a:ln w="13500">
                    <a:solidFill>
                      <a:srgbClr val="B9A17C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Secure support for adoption</a:t>
              </a:r>
              <a:endParaRPr lang="en-US" sz="1600" spc="50" dirty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4354376" y="2100069"/>
            <a:ext cx="477212" cy="477212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50800" dir="7560000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 extrusionH="76200" contourW="19050" prstMaterial="matte">
            <a:bevelT w="0" h="0"/>
            <a:extrusionClr>
              <a:schemeClr val="bg1">
                <a:lumMod val="95000"/>
              </a:schemeClr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0891" rIns="0" bIns="40891"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944" y="5606512"/>
            <a:ext cx="2269688" cy="956564"/>
            <a:chOff x="47944" y="5606512"/>
            <a:chExt cx="2269688" cy="956564"/>
          </a:xfrm>
        </p:grpSpPr>
        <p:sp>
          <p:nvSpPr>
            <p:cNvPr id="139" name="Oval 138"/>
            <p:cNvSpPr/>
            <p:nvPr/>
          </p:nvSpPr>
          <p:spPr>
            <a:xfrm>
              <a:off x="1840420" y="5873981"/>
              <a:ext cx="477212" cy="47721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50800" dir="7560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783" tIns="40891" rIns="81783" bIns="40891" rtlCol="0" anchor="ctr"/>
            <a:lstStyle/>
            <a:p>
              <a:pPr algn="ctr"/>
              <a:r>
                <a:rPr lang="en-US" sz="1600" b="1" dirty="0" smtClean="0">
                  <a:solidFill>
                    <a:prstClr val="white"/>
                  </a:solidFill>
                </a:rPr>
                <a:t>4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7944" y="5606512"/>
              <a:ext cx="1408148" cy="9565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pc="50" dirty="0" smtClean="0">
                  <a:ln w="13500">
                    <a:solidFill>
                      <a:srgbClr val="B9A17C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srgbClr val="FFFFFF">
                      <a:lumMod val="50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Prepare initial plan for adoption</a:t>
              </a:r>
              <a:endParaRPr lang="en-US" spc="50" dirty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2627173" y="4384411"/>
            <a:ext cx="1369950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Establish effective relationship with COPA</a:t>
            </a:r>
            <a:endParaRPr lang="en-US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627173" y="3152943"/>
            <a:ext cx="1373680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500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Update key stakeholders on process</a:t>
            </a:r>
            <a:endParaRPr lang="en-US" sz="1500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477000" y="6707219"/>
            <a:ext cx="1588512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600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Initiate baseline monitoring </a:t>
            </a:r>
            <a:r>
              <a:rPr lang="en-US" sz="1600" b="1" spc="50" dirty="0" err="1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programme</a:t>
            </a:r>
            <a:endParaRPr lang="en-US" sz="1600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347013" y="6699343"/>
            <a:ext cx="1679236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500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Develop training and communication material</a:t>
            </a:r>
            <a:endParaRPr lang="en-US" sz="1500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432884" y="4388686"/>
            <a:ext cx="1368368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en-US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Assess risk and develop final LPAG for approval</a:t>
            </a:r>
            <a:endParaRPr lang="en-US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32037" y="5488257"/>
            <a:ext cx="2406311" cy="956564"/>
            <a:chOff x="8132037" y="5488257"/>
            <a:chExt cx="2406311" cy="956564"/>
          </a:xfrm>
        </p:grpSpPr>
        <p:sp>
          <p:nvSpPr>
            <p:cNvPr id="49" name="Oval 48"/>
            <p:cNvSpPr/>
            <p:nvPr/>
          </p:nvSpPr>
          <p:spPr>
            <a:xfrm>
              <a:off x="8132037" y="5862102"/>
              <a:ext cx="477212" cy="4772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01600" dist="50800" dir="7560000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9050" prstMaterial="matte">
              <a:bevelT w="0" h="0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0891" rIns="0" bIns="40891"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13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9130200" y="5488257"/>
              <a:ext cx="1408148" cy="9565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pc="50" dirty="0" smtClean="0">
                  <a:ln w="13500">
                    <a:solidFill>
                      <a:srgbClr val="B9A17C">
                        <a:shade val="2500"/>
                        <a:alpha val="2000"/>
                      </a:srgb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Brief and train key persons</a:t>
              </a:r>
              <a:endParaRPr lang="en-US" spc="50" dirty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9128422" y="4382124"/>
            <a:ext cx="1408148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US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Implement pilot adoption of practice</a:t>
            </a:r>
            <a:endParaRPr lang="en-US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9126350" y="3104372"/>
            <a:ext cx="1408148" cy="956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en-US" b="1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rgbClr val="FFFFFF">
                    <a:lumMod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Monitor, evaluate and report on performance</a:t>
            </a:r>
            <a:endParaRPr lang="en-US" b="1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rgbClr val="FFFFFF">
                  <a:lumMod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126350" y="1865622"/>
            <a:ext cx="1408148" cy="9687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7500" lnSpcReduction="20000"/>
          </a:bodyPr>
          <a:lstStyle/>
          <a:p>
            <a:pPr algn="ctr"/>
            <a:r>
              <a:rPr lang="en-US" spc="50" dirty="0" err="1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Finalise</a:t>
            </a:r>
            <a:r>
              <a:rPr lang="en-US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and implement/</a:t>
            </a:r>
          </a:p>
          <a:p>
            <a:pPr algn="ctr"/>
            <a:r>
              <a:rPr lang="en-US" spc="50" dirty="0" smtClean="0">
                <a:ln w="13500">
                  <a:solidFill>
                    <a:srgbClr val="B9A17C">
                      <a:shade val="2500"/>
                      <a:alpha val="2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monitor mine-wide roll-out plan</a:t>
            </a:r>
            <a:endParaRPr lang="en-US" spc="50" dirty="0">
              <a:ln w="13500">
                <a:solidFill>
                  <a:srgbClr val="B9A17C">
                    <a:shade val="2500"/>
                    <a:alpha val="2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9038" y="7183658"/>
            <a:ext cx="2354464" cy="413977"/>
          </a:xfrm>
        </p:spPr>
        <p:txBody>
          <a:bodyPr/>
          <a:lstStyle/>
          <a:p>
            <a:r>
              <a:rPr lang="en-ZA" smtClean="0"/>
              <a:t>Shane Durapraj Orientation to MOSH principles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6</a:t>
            </a:fld>
            <a:endParaRPr lang="en-ZA"/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555585" y="104173"/>
            <a:ext cx="6470663" cy="1388962"/>
          </a:xfrm>
        </p:spPr>
        <p:txBody>
          <a:bodyPr/>
          <a:lstStyle/>
          <a:p>
            <a:r>
              <a:rPr lang="en-ZA" dirty="0" smtClean="0"/>
              <a:t>Simple Leading Practice Adoption steps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10" name="Oval 9"/>
          <p:cNvSpPr/>
          <p:nvPr/>
        </p:nvSpPr>
        <p:spPr>
          <a:xfrm rot="1558047">
            <a:off x="2607109" y="1219678"/>
            <a:ext cx="5384103" cy="2748246"/>
          </a:xfrm>
          <a:prstGeom prst="ellipse">
            <a:avLst/>
          </a:prstGeom>
          <a:noFill/>
          <a:ln w="5397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8344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30" grpId="0" animBg="1"/>
      <p:bldP spid="42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Criteria for SLP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7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232230" y="1909498"/>
            <a:ext cx="1017451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Must have already been accepted as a SLP by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MOSH review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panel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SLP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must be perceived to deliver worthwhile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benefits in quantitative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ZA" dirty="0">
                <a:ea typeface="Calibri" panose="020F0502020204030204" pitchFamily="34" charset="0"/>
                <a:cs typeface="Times New Roman" panose="02020603050405020304" pitchFamily="18" charset="0"/>
              </a:rPr>
              <a:t>SLP must have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delivered quantifiable benefits to the source mine e.g. Improvement in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FOG statistics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It must have significant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adoption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potential where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&gt;10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mines may be able to adopt</a:t>
            </a:r>
            <a:endParaRPr lang="en-Z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There should be no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significant adjustment to existing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practices/standard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on the mine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Relatively fewer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people and levels of management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should be involved</a:t>
            </a:r>
            <a:endParaRPr lang="en-Z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Fewer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implementation steps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Little or no training required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Little or no external assistance = assimilation must be quick and easy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There must be no negative material impact on the mine or persons involved in the SLP  </a:t>
            </a:r>
            <a:endParaRPr lang="en-Z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71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major </a:t>
            </a:r>
            <a:r>
              <a:rPr lang="en-ZA" dirty="0" smtClean="0"/>
              <a:t>differences – SLP </a:t>
            </a:r>
            <a:r>
              <a:rPr lang="en-ZA" dirty="0" err="1" smtClean="0"/>
              <a:t>vs</a:t>
            </a:r>
            <a:r>
              <a:rPr lang="en-ZA" dirty="0" smtClean="0"/>
              <a:t> FLP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Shane Durapraj Orientation to MOSH principles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8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232230" y="2069158"/>
            <a:ext cx="1017451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steps - no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direct enquiry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process (4-6 weeks)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Simple,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generic leadership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behavioural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change and communication behaviour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plans – based on existing mental models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Shorter adoption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period – mine able to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implement strategies faster under the revised adoption protocol</a:t>
            </a:r>
            <a:endParaRPr lang="en-Z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Fewer people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involved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ZA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Training less intensive  </a:t>
            </a:r>
            <a:endParaRPr lang="en-Z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3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9037" y="7183658"/>
            <a:ext cx="3907429" cy="413977"/>
          </a:xfrm>
        </p:spPr>
        <p:txBody>
          <a:bodyPr/>
          <a:lstStyle/>
          <a:p>
            <a:r>
              <a:rPr lang="en-ZA" smtClean="0"/>
              <a:t>Shane Durapraj Orientation to MOSH principles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47AA-8512-4455-8164-2D458966383D}" type="slidenum">
              <a:rPr lang="en-ZA" smtClean="0"/>
              <a:t>9</a:t>
            </a:fld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2725144" y="1961258"/>
            <a:ext cx="2723510" cy="51405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WWW. MOSH.CO.ZA</a:t>
            </a:r>
          </a:p>
          <a:p>
            <a:pPr algn="ctr"/>
            <a:endParaRPr lang="en-ZA" b="1" dirty="0"/>
          </a:p>
          <a:p>
            <a:pPr lvl="1"/>
            <a:r>
              <a:rPr lang="en-ZA" b="1" dirty="0"/>
              <a:t>A </a:t>
            </a:r>
            <a:r>
              <a:rPr lang="en-ZA" b="1" dirty="0" err="1"/>
              <a:t>Boaduo</a:t>
            </a:r>
            <a:endParaRPr lang="en-ZA" b="1" dirty="0"/>
          </a:p>
          <a:p>
            <a:r>
              <a:rPr lang="en-ZA" sz="1100" b="1" u="sng" dirty="0" smtClean="0">
                <a:solidFill>
                  <a:srgbClr val="FFC000"/>
                </a:solidFill>
              </a:rPr>
              <a:t>abaoduo@chamberofmines.org.za</a:t>
            </a:r>
            <a:endParaRPr lang="en-ZA" sz="1100" b="1" u="sng" dirty="0">
              <a:solidFill>
                <a:srgbClr val="FFC000"/>
              </a:solidFill>
            </a:endParaRPr>
          </a:p>
          <a:p>
            <a:pPr lvl="1"/>
            <a:r>
              <a:rPr lang="en-ZA" b="1" dirty="0" smtClean="0"/>
              <a:t>S </a:t>
            </a:r>
            <a:r>
              <a:rPr lang="en-ZA" b="1" dirty="0" err="1" smtClean="0"/>
              <a:t>Durapraj</a:t>
            </a:r>
            <a:endParaRPr lang="en-ZA" b="1" dirty="0" smtClean="0"/>
          </a:p>
          <a:p>
            <a:r>
              <a:rPr lang="en-ZA" sz="1200" dirty="0" smtClean="0">
                <a:solidFill>
                  <a:srgbClr val="FF0000"/>
                </a:solidFill>
                <a:hlinkClick r:id="rId2"/>
              </a:rPr>
              <a:t>sdurapraj@chamberofmines.org.z</a:t>
            </a:r>
            <a:r>
              <a:rPr lang="en-ZA" sz="1200" dirty="0" smtClean="0">
                <a:solidFill>
                  <a:srgbClr val="FFC000"/>
                </a:solidFill>
                <a:hlinkClick r:id="rId2"/>
              </a:rPr>
              <a:t>a</a:t>
            </a:r>
            <a:endParaRPr lang="en-ZA" sz="1200" dirty="0" smtClean="0">
              <a:solidFill>
                <a:srgbClr val="FFC000"/>
              </a:solidFill>
            </a:endParaRPr>
          </a:p>
          <a:p>
            <a:pPr lvl="1"/>
            <a:r>
              <a:rPr lang="en-ZA" b="1" dirty="0" smtClean="0"/>
              <a:t>C. </a:t>
            </a:r>
            <a:r>
              <a:rPr lang="en-ZA" b="1" dirty="0" err="1" smtClean="0"/>
              <a:t>Legodi</a:t>
            </a:r>
            <a:endParaRPr lang="en-ZA" b="1" dirty="0" smtClean="0"/>
          </a:p>
          <a:p>
            <a:r>
              <a:rPr lang="en-ZA" sz="1200" u="sng" dirty="0" smtClean="0">
                <a:solidFill>
                  <a:srgbClr val="FFC000"/>
                </a:solidFill>
              </a:rPr>
              <a:t>clegodi@chamberofmines.org.za</a:t>
            </a:r>
          </a:p>
          <a:p>
            <a:pPr algn="ctr"/>
            <a:endParaRPr lang="en-ZA" b="1" dirty="0"/>
          </a:p>
          <a:p>
            <a:endParaRPr lang="en-ZA" b="1" dirty="0" smtClean="0"/>
          </a:p>
          <a:p>
            <a:pPr lvl="1"/>
            <a:r>
              <a:rPr lang="en-ZA" sz="1400" b="1" dirty="0" smtClean="0"/>
              <a:t>Address</a:t>
            </a:r>
            <a:r>
              <a:rPr lang="en-ZA" sz="1400" b="1" dirty="0"/>
              <a:t>:</a:t>
            </a:r>
          </a:p>
          <a:p>
            <a:pPr lvl="1"/>
            <a:r>
              <a:rPr lang="en-ZA" sz="1400" dirty="0" smtClean="0"/>
              <a:t>The Learning Hub</a:t>
            </a:r>
            <a:r>
              <a:rPr lang="en-ZA" sz="1400" dirty="0"/>
              <a:t/>
            </a:r>
            <a:br>
              <a:rPr lang="en-ZA" sz="1400" dirty="0"/>
            </a:br>
            <a:r>
              <a:rPr lang="en-ZA" sz="1400" dirty="0"/>
              <a:t>Chamber of Mines</a:t>
            </a:r>
            <a:br>
              <a:rPr lang="en-ZA" sz="1400" dirty="0"/>
            </a:br>
            <a:r>
              <a:rPr lang="en-ZA" sz="1400" dirty="0"/>
              <a:t>5 </a:t>
            </a:r>
            <a:r>
              <a:rPr lang="en-ZA" sz="1400" dirty="0" err="1"/>
              <a:t>Hollard</a:t>
            </a:r>
            <a:r>
              <a:rPr lang="en-ZA" sz="1400" dirty="0"/>
              <a:t> Street</a:t>
            </a:r>
            <a:br>
              <a:rPr lang="en-ZA" sz="1400" dirty="0"/>
            </a:br>
            <a:r>
              <a:rPr lang="en-ZA" sz="1400" dirty="0" smtClean="0"/>
              <a:t>Johannesburg</a:t>
            </a:r>
          </a:p>
          <a:p>
            <a:pPr lvl="1"/>
            <a:endParaRPr lang="en-ZA" sz="1400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2017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4303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hamber of mines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B9A17C"/>
      </a:accent1>
      <a:accent2>
        <a:srgbClr val="D4AB2E"/>
      </a:accent2>
      <a:accent3>
        <a:srgbClr val="A5A398"/>
      </a:accent3>
      <a:accent4>
        <a:srgbClr val="A44928"/>
      </a:accent4>
      <a:accent5>
        <a:srgbClr val="A77B65"/>
      </a:accent5>
      <a:accent6>
        <a:srgbClr val="707F32"/>
      </a:accent6>
      <a:hlink>
        <a:srgbClr val="EB690B"/>
      </a:hlink>
      <a:folHlink>
        <a:srgbClr val="C6471A"/>
      </a:folHlink>
    </a:clrScheme>
    <a:fontScheme name="Gold w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3743</TotalTime>
  <Words>632</Words>
  <Application>Microsoft Office PowerPoint</Application>
  <PresentationFormat>Custom</PresentationFormat>
  <Paragraphs>173</Paragraphs>
  <Slides>9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Garamond</vt:lpstr>
      <vt:lpstr>Symbol</vt:lpstr>
      <vt:lpstr>Times New Roman</vt:lpstr>
      <vt:lpstr>Office Theme</vt:lpstr>
      <vt:lpstr>Simple VS FULL  LEADING PRACTICE</vt:lpstr>
      <vt:lpstr>The nature of the delivery</vt:lpstr>
      <vt:lpstr>Overview of the Adoption Leading Practice System</vt:lpstr>
      <vt:lpstr>MOSH Leading Practice Industry interaction </vt:lpstr>
      <vt:lpstr>Full Leading Practice Adoption steps</vt:lpstr>
      <vt:lpstr>Simple Leading Practice Adoption steps</vt:lpstr>
      <vt:lpstr>Criteria for SLP</vt:lpstr>
      <vt:lpstr>The major differences – SLP vs FLP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Venetia Daniolos</dc:creator>
  <cp:lastModifiedBy>sdurapraj</cp:lastModifiedBy>
  <cp:revision>240</cp:revision>
  <cp:lastPrinted>2017-03-10T06:21:35Z</cp:lastPrinted>
  <dcterms:created xsi:type="dcterms:W3CDTF">2015-08-24T09:13:13Z</dcterms:created>
  <dcterms:modified xsi:type="dcterms:W3CDTF">2017-03-29T10:04:11Z</dcterms:modified>
</cp:coreProperties>
</file>